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s-PE"/>
          </a:p>
        </p:txBody>
      </p:sp>
      <p:sp>
        <p:nvSpPr>
          <p:cNvPr id="3" name="Date Placeholder 2"/>
          <p:cNvSpPr>
            <a:spLocks noGrp="1"/>
          </p:cNvSpPr>
          <p:nvPr>
            <p:ph type="dt" idx="1"/>
          </p:nvPr>
        </p:nvSpPr>
        <p:spPr>
          <a:xfrm>
            <a:off x="3936768" y="0"/>
            <a:ext cx="3011699" cy="461804"/>
          </a:xfrm>
          <a:prstGeom prst="rect">
            <a:avLst/>
          </a:prstGeom>
        </p:spPr>
        <p:txBody>
          <a:bodyPr vert="horz" lIns="92492" tIns="46246" rIns="92492" bIns="46246" rtlCol="0"/>
          <a:lstStyle>
            <a:lvl1pPr algn="r">
              <a:defRPr sz="1200"/>
            </a:lvl1pPr>
          </a:lstStyle>
          <a:p>
            <a:fld id="{1C6CB767-CA29-4D23-99EC-10F883357AFA}" type="datetimeFigureOut">
              <a:rPr lang="es-PE" smtClean="0"/>
              <a:pPr/>
              <a:t>23/08/2012</a:t>
            </a:fld>
            <a:endParaRPr lang="es-PE"/>
          </a:p>
        </p:txBody>
      </p:sp>
      <p:sp>
        <p:nvSpPr>
          <p:cNvPr id="4" name="Slide Image Placeholder 3"/>
          <p:cNvSpPr>
            <a:spLocks noGrp="1" noRot="1" noChangeAspect="1"/>
          </p:cNvSpPr>
          <p:nvPr>
            <p:ph type="sldImg" idx="2"/>
          </p:nvPr>
        </p:nvSpPr>
        <p:spPr>
          <a:xfrm>
            <a:off x="1165225" y="692150"/>
            <a:ext cx="4619625" cy="3463925"/>
          </a:xfrm>
          <a:prstGeom prst="rect">
            <a:avLst/>
          </a:prstGeom>
          <a:noFill/>
          <a:ln w="12700">
            <a:solidFill>
              <a:prstClr val="black"/>
            </a:solidFill>
          </a:ln>
        </p:spPr>
        <p:txBody>
          <a:bodyPr vert="horz" lIns="92492" tIns="46246" rIns="92492" bIns="46246" rtlCol="0" anchor="ctr"/>
          <a:lstStyle/>
          <a:p>
            <a:endParaRPr lang="es-PE"/>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92" tIns="46246" rIns="92492" bIns="4624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PE"/>
          </a:p>
        </p:txBody>
      </p:sp>
      <p:sp>
        <p:nvSpPr>
          <p:cNvPr id="6" name="Footer Placeholder 5"/>
          <p:cNvSpPr>
            <a:spLocks noGrp="1"/>
          </p:cNvSpPr>
          <p:nvPr>
            <p:ph type="ftr" sz="quarter" idx="4"/>
          </p:nvPr>
        </p:nvSpPr>
        <p:spPr>
          <a:xfrm>
            <a:off x="0" y="8772668"/>
            <a:ext cx="3011699" cy="461804"/>
          </a:xfrm>
          <a:prstGeom prst="rect">
            <a:avLst/>
          </a:prstGeom>
        </p:spPr>
        <p:txBody>
          <a:bodyPr vert="horz" lIns="92492" tIns="46246" rIns="92492" bIns="46246" rtlCol="0" anchor="b"/>
          <a:lstStyle>
            <a:lvl1pPr algn="l">
              <a:defRPr sz="1200"/>
            </a:lvl1pPr>
          </a:lstStyle>
          <a:p>
            <a:endParaRPr lang="es-PE"/>
          </a:p>
        </p:txBody>
      </p:sp>
      <p:sp>
        <p:nvSpPr>
          <p:cNvPr id="7" name="Slide Number Placeholder 6"/>
          <p:cNvSpPr>
            <a:spLocks noGrp="1"/>
          </p:cNvSpPr>
          <p:nvPr>
            <p:ph type="sldNum" sz="quarter" idx="5"/>
          </p:nvPr>
        </p:nvSpPr>
        <p:spPr>
          <a:xfrm>
            <a:off x="3936768" y="8772668"/>
            <a:ext cx="3011699" cy="461804"/>
          </a:xfrm>
          <a:prstGeom prst="rect">
            <a:avLst/>
          </a:prstGeom>
        </p:spPr>
        <p:txBody>
          <a:bodyPr vert="horz" lIns="92492" tIns="46246" rIns="92492" bIns="46246" rtlCol="0" anchor="b"/>
          <a:lstStyle>
            <a:lvl1pPr algn="r">
              <a:defRPr sz="1200"/>
            </a:lvl1pPr>
          </a:lstStyle>
          <a:p>
            <a:fld id="{715B3B7E-7659-4BA3-B6E3-D3779032D729}" type="slidenum">
              <a:rPr lang="es-PE" smtClean="0"/>
              <a:pPr/>
              <a:t>‹#›</a:t>
            </a:fld>
            <a:endParaRPr lang="es-PE"/>
          </a:p>
        </p:txBody>
      </p:sp>
    </p:spTree>
    <p:extLst>
      <p:ext uri="{BB962C8B-B14F-4D97-AF65-F5344CB8AC3E}">
        <p14:creationId xmlns:p14="http://schemas.microsoft.com/office/powerpoint/2010/main" xmlns="" val="4192655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s-PE" dirty="0">
              <a:solidFill>
                <a:schemeClr val="bg2">
                  <a:lumMod val="25000"/>
                </a:schemeClr>
              </a:solidFill>
            </a:endParaRPr>
          </a:p>
        </p:txBody>
      </p:sp>
      <p:sp>
        <p:nvSpPr>
          <p:cNvPr id="4" name="Slide Number Placeholder 3"/>
          <p:cNvSpPr>
            <a:spLocks noGrp="1"/>
          </p:cNvSpPr>
          <p:nvPr>
            <p:ph type="sldNum" sz="quarter" idx="10"/>
          </p:nvPr>
        </p:nvSpPr>
        <p:spPr/>
        <p:txBody>
          <a:bodyPr/>
          <a:lstStyle/>
          <a:p>
            <a:fld id="{715B3B7E-7659-4BA3-B6E3-D3779032D729}" type="slidenum">
              <a:rPr lang="es-PE" smtClean="0"/>
              <a:pPr/>
              <a:t>1</a:t>
            </a:fld>
            <a:endParaRPr lang="es-PE"/>
          </a:p>
        </p:txBody>
      </p:sp>
    </p:spTree>
    <p:extLst>
      <p:ext uri="{BB962C8B-B14F-4D97-AF65-F5344CB8AC3E}">
        <p14:creationId xmlns:p14="http://schemas.microsoft.com/office/powerpoint/2010/main" xmlns="" val="33144084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7B144EF4-6D35-423B-9161-926EECB5E58D}" type="datetimeFigureOut">
              <a:rPr lang="es-PE" smtClean="0"/>
              <a:pPr/>
              <a:t>23/08/2012</a:t>
            </a:fld>
            <a:endParaRPr lang="es-PE"/>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s-PE"/>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ACEADF7B-7393-493A-92BF-67652BB3CABE}" type="slidenum">
              <a:rPr lang="es-PE" smtClean="0"/>
              <a:pPr/>
              <a:t>‹#›</a:t>
            </a:fld>
            <a:endParaRPr lang="es-PE"/>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144EF4-6D35-423B-9161-926EECB5E58D}" type="datetimeFigureOut">
              <a:rPr lang="es-PE" smtClean="0"/>
              <a:pPr/>
              <a:t>23/08/2012</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ACEADF7B-7393-493A-92BF-67652BB3CABE}" type="slidenum">
              <a:rPr lang="es-PE" smtClean="0"/>
              <a:pPr/>
              <a:t>‹#›</a:t>
            </a:fld>
            <a:endParaRPr lang="es-P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B144EF4-6D35-423B-9161-926EECB5E58D}" type="datetimeFigureOut">
              <a:rPr lang="es-PE" smtClean="0"/>
              <a:pPr/>
              <a:t>23/08/2012</a:t>
            </a:fld>
            <a:endParaRPr lang="es-PE"/>
          </a:p>
        </p:txBody>
      </p:sp>
      <p:sp>
        <p:nvSpPr>
          <p:cNvPr id="5" name="Footer Placeholder 4"/>
          <p:cNvSpPr>
            <a:spLocks noGrp="1"/>
          </p:cNvSpPr>
          <p:nvPr>
            <p:ph type="ftr" sz="quarter" idx="11"/>
          </p:nvPr>
        </p:nvSpPr>
        <p:spPr/>
        <p:txBody>
          <a:bodyPr/>
          <a:lstStyle/>
          <a:p>
            <a:endParaRPr lang="es-PE"/>
          </a:p>
        </p:txBody>
      </p:sp>
      <p:sp>
        <p:nvSpPr>
          <p:cNvPr id="6" name="Slide Number Placeholder 5"/>
          <p:cNvSpPr>
            <a:spLocks noGrp="1"/>
          </p:cNvSpPr>
          <p:nvPr>
            <p:ph type="sldNum" sz="quarter" idx="12"/>
          </p:nvPr>
        </p:nvSpPr>
        <p:spPr/>
        <p:txBody>
          <a:bodyPr/>
          <a:lstStyle/>
          <a:p>
            <a:fld id="{ACEADF7B-7393-493A-92BF-67652BB3CABE}" type="slidenum">
              <a:rPr lang="es-PE" smtClean="0"/>
              <a:pPr/>
              <a:t>‹#›</a:t>
            </a:fld>
            <a:endParaRPr lang="es-P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7B144EF4-6D35-423B-9161-926EECB5E58D}" type="datetimeFigureOut">
              <a:rPr lang="es-PE" smtClean="0"/>
              <a:pPr/>
              <a:t>23/08/2012</a:t>
            </a:fld>
            <a:endParaRPr lang="es-PE"/>
          </a:p>
        </p:txBody>
      </p:sp>
      <p:sp>
        <p:nvSpPr>
          <p:cNvPr id="9" name="Slide Number Placeholder 8"/>
          <p:cNvSpPr>
            <a:spLocks noGrp="1"/>
          </p:cNvSpPr>
          <p:nvPr>
            <p:ph type="sldNum" sz="quarter" idx="15"/>
          </p:nvPr>
        </p:nvSpPr>
        <p:spPr/>
        <p:txBody>
          <a:bodyPr rtlCol="0"/>
          <a:lstStyle/>
          <a:p>
            <a:fld id="{ACEADF7B-7393-493A-92BF-67652BB3CABE}" type="slidenum">
              <a:rPr lang="es-PE" smtClean="0"/>
              <a:pPr/>
              <a:t>‹#›</a:t>
            </a:fld>
            <a:endParaRPr lang="es-PE"/>
          </a:p>
        </p:txBody>
      </p:sp>
      <p:sp>
        <p:nvSpPr>
          <p:cNvPr id="10" name="Footer Placeholder 9"/>
          <p:cNvSpPr>
            <a:spLocks noGrp="1"/>
          </p:cNvSpPr>
          <p:nvPr>
            <p:ph type="ftr" sz="quarter" idx="16"/>
          </p:nvPr>
        </p:nvSpPr>
        <p:spPr/>
        <p:txBody>
          <a:bodyPr rtlCol="0"/>
          <a:lstStyle/>
          <a:p>
            <a:endParaRPr lang="es-P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7B144EF4-6D35-423B-9161-926EECB5E58D}" type="datetimeFigureOut">
              <a:rPr lang="es-PE" smtClean="0"/>
              <a:pPr/>
              <a:t>23/08/2012</a:t>
            </a:fld>
            <a:endParaRPr lang="es-PE"/>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s-PE"/>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ACEADF7B-7393-493A-92BF-67652BB3CABE}" type="slidenum">
              <a:rPr lang="es-PE" smtClean="0"/>
              <a:pPr/>
              <a:t>‹#›</a:t>
            </a:fld>
            <a:endParaRPr lang="es-PE"/>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B144EF4-6D35-423B-9161-926EECB5E58D}" type="datetimeFigureOut">
              <a:rPr lang="es-PE" smtClean="0"/>
              <a:pPr/>
              <a:t>23/08/2012</a:t>
            </a:fld>
            <a:endParaRPr lang="es-PE"/>
          </a:p>
        </p:txBody>
      </p:sp>
      <p:sp>
        <p:nvSpPr>
          <p:cNvPr id="6" name="Footer Placeholder 5"/>
          <p:cNvSpPr>
            <a:spLocks noGrp="1"/>
          </p:cNvSpPr>
          <p:nvPr>
            <p:ph type="ftr" sz="quarter" idx="11"/>
          </p:nvPr>
        </p:nvSpPr>
        <p:spPr/>
        <p:txBody>
          <a:bodyPr/>
          <a:lstStyle/>
          <a:p>
            <a:endParaRPr lang="es-PE"/>
          </a:p>
        </p:txBody>
      </p:sp>
      <p:sp>
        <p:nvSpPr>
          <p:cNvPr id="7" name="Slide Number Placeholder 6"/>
          <p:cNvSpPr>
            <a:spLocks noGrp="1"/>
          </p:cNvSpPr>
          <p:nvPr>
            <p:ph type="sldNum" sz="quarter" idx="12"/>
          </p:nvPr>
        </p:nvSpPr>
        <p:spPr/>
        <p:txBody>
          <a:bodyPr/>
          <a:lstStyle/>
          <a:p>
            <a:fld id="{ACEADF7B-7393-493A-92BF-67652BB3CABE}" type="slidenum">
              <a:rPr lang="es-PE" smtClean="0"/>
              <a:pPr/>
              <a:t>‹#›</a:t>
            </a:fld>
            <a:endParaRPr lang="es-PE"/>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B144EF4-6D35-423B-9161-926EECB5E58D}" type="datetimeFigureOut">
              <a:rPr lang="es-PE" smtClean="0"/>
              <a:pPr/>
              <a:t>23/08/2012</a:t>
            </a:fld>
            <a:endParaRPr lang="es-PE"/>
          </a:p>
        </p:txBody>
      </p:sp>
      <p:sp>
        <p:nvSpPr>
          <p:cNvPr id="8" name="Footer Placeholder 7"/>
          <p:cNvSpPr>
            <a:spLocks noGrp="1"/>
          </p:cNvSpPr>
          <p:nvPr>
            <p:ph type="ftr" sz="quarter" idx="11"/>
          </p:nvPr>
        </p:nvSpPr>
        <p:spPr/>
        <p:txBody>
          <a:bodyPr/>
          <a:lstStyle/>
          <a:p>
            <a:endParaRPr lang="es-PE"/>
          </a:p>
        </p:txBody>
      </p:sp>
      <p:sp>
        <p:nvSpPr>
          <p:cNvPr id="9" name="Slide Number Placeholder 8"/>
          <p:cNvSpPr>
            <a:spLocks noGrp="1"/>
          </p:cNvSpPr>
          <p:nvPr>
            <p:ph type="sldNum" sz="quarter" idx="12"/>
          </p:nvPr>
        </p:nvSpPr>
        <p:spPr/>
        <p:txBody>
          <a:bodyPr/>
          <a:lstStyle/>
          <a:p>
            <a:fld id="{ACEADF7B-7393-493A-92BF-67652BB3CABE}" type="slidenum">
              <a:rPr lang="es-PE" smtClean="0"/>
              <a:pPr/>
              <a:t>‹#›</a:t>
            </a:fld>
            <a:endParaRPr lang="es-PE"/>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7B144EF4-6D35-423B-9161-926EECB5E58D}" type="datetimeFigureOut">
              <a:rPr lang="es-PE" smtClean="0"/>
              <a:pPr/>
              <a:t>23/08/2012</a:t>
            </a:fld>
            <a:endParaRPr lang="es-PE"/>
          </a:p>
        </p:txBody>
      </p:sp>
      <p:sp>
        <p:nvSpPr>
          <p:cNvPr id="7" name="Slide Number Placeholder 6"/>
          <p:cNvSpPr>
            <a:spLocks noGrp="1"/>
          </p:cNvSpPr>
          <p:nvPr>
            <p:ph type="sldNum" sz="quarter" idx="11"/>
          </p:nvPr>
        </p:nvSpPr>
        <p:spPr/>
        <p:txBody>
          <a:bodyPr rtlCol="0"/>
          <a:lstStyle/>
          <a:p>
            <a:fld id="{ACEADF7B-7393-493A-92BF-67652BB3CABE}" type="slidenum">
              <a:rPr lang="es-PE" smtClean="0"/>
              <a:pPr/>
              <a:t>‹#›</a:t>
            </a:fld>
            <a:endParaRPr lang="es-PE"/>
          </a:p>
        </p:txBody>
      </p:sp>
      <p:sp>
        <p:nvSpPr>
          <p:cNvPr id="8" name="Footer Placeholder 7"/>
          <p:cNvSpPr>
            <a:spLocks noGrp="1"/>
          </p:cNvSpPr>
          <p:nvPr>
            <p:ph type="ftr" sz="quarter" idx="12"/>
          </p:nvPr>
        </p:nvSpPr>
        <p:spPr/>
        <p:txBody>
          <a:bodyPr rtlCol="0"/>
          <a:lstStyle/>
          <a:p>
            <a:endParaRPr lang="es-P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144EF4-6D35-423B-9161-926EECB5E58D}" type="datetimeFigureOut">
              <a:rPr lang="es-PE" smtClean="0"/>
              <a:pPr/>
              <a:t>23/08/2012</a:t>
            </a:fld>
            <a:endParaRPr lang="es-PE"/>
          </a:p>
        </p:txBody>
      </p:sp>
      <p:sp>
        <p:nvSpPr>
          <p:cNvPr id="3" name="Footer Placeholder 2"/>
          <p:cNvSpPr>
            <a:spLocks noGrp="1"/>
          </p:cNvSpPr>
          <p:nvPr>
            <p:ph type="ftr" sz="quarter" idx="11"/>
          </p:nvPr>
        </p:nvSpPr>
        <p:spPr/>
        <p:txBody>
          <a:bodyPr/>
          <a:lstStyle/>
          <a:p>
            <a:endParaRPr lang="es-PE"/>
          </a:p>
        </p:txBody>
      </p:sp>
      <p:sp>
        <p:nvSpPr>
          <p:cNvPr id="4" name="Slide Number Placeholder 3"/>
          <p:cNvSpPr>
            <a:spLocks noGrp="1"/>
          </p:cNvSpPr>
          <p:nvPr>
            <p:ph type="sldNum" sz="quarter" idx="12"/>
          </p:nvPr>
        </p:nvSpPr>
        <p:spPr/>
        <p:txBody>
          <a:bodyPr/>
          <a:lstStyle/>
          <a:p>
            <a:fld id="{ACEADF7B-7393-493A-92BF-67652BB3CABE}" type="slidenum">
              <a:rPr lang="es-PE" smtClean="0"/>
              <a:pPr/>
              <a:t>‹#›</a:t>
            </a:fld>
            <a:endParaRPr lang="es-P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7B144EF4-6D35-423B-9161-926EECB5E58D}" type="datetimeFigureOut">
              <a:rPr lang="es-PE" smtClean="0"/>
              <a:pPr/>
              <a:t>23/08/2012</a:t>
            </a:fld>
            <a:endParaRPr lang="es-PE"/>
          </a:p>
        </p:txBody>
      </p:sp>
      <p:sp>
        <p:nvSpPr>
          <p:cNvPr id="22" name="Slide Number Placeholder 21"/>
          <p:cNvSpPr>
            <a:spLocks noGrp="1"/>
          </p:cNvSpPr>
          <p:nvPr>
            <p:ph type="sldNum" sz="quarter" idx="15"/>
          </p:nvPr>
        </p:nvSpPr>
        <p:spPr/>
        <p:txBody>
          <a:bodyPr rtlCol="0"/>
          <a:lstStyle/>
          <a:p>
            <a:fld id="{ACEADF7B-7393-493A-92BF-67652BB3CABE}" type="slidenum">
              <a:rPr lang="es-PE" smtClean="0"/>
              <a:pPr/>
              <a:t>‹#›</a:t>
            </a:fld>
            <a:endParaRPr lang="es-PE"/>
          </a:p>
        </p:txBody>
      </p:sp>
      <p:sp>
        <p:nvSpPr>
          <p:cNvPr id="23" name="Footer Placeholder 22"/>
          <p:cNvSpPr>
            <a:spLocks noGrp="1"/>
          </p:cNvSpPr>
          <p:nvPr>
            <p:ph type="ftr" sz="quarter" idx="16"/>
          </p:nvPr>
        </p:nvSpPr>
        <p:spPr/>
        <p:txBody>
          <a:bodyPr rtlCol="0"/>
          <a:lstStyle/>
          <a:p>
            <a:endParaRPr lang="es-P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7B144EF4-6D35-423B-9161-926EECB5E58D}" type="datetimeFigureOut">
              <a:rPr lang="es-PE" smtClean="0"/>
              <a:pPr/>
              <a:t>23/08/2012</a:t>
            </a:fld>
            <a:endParaRPr lang="es-PE"/>
          </a:p>
        </p:txBody>
      </p:sp>
      <p:sp>
        <p:nvSpPr>
          <p:cNvPr id="18" name="Slide Number Placeholder 17"/>
          <p:cNvSpPr>
            <a:spLocks noGrp="1"/>
          </p:cNvSpPr>
          <p:nvPr>
            <p:ph type="sldNum" sz="quarter" idx="11"/>
          </p:nvPr>
        </p:nvSpPr>
        <p:spPr/>
        <p:txBody>
          <a:bodyPr rtlCol="0"/>
          <a:lstStyle/>
          <a:p>
            <a:fld id="{ACEADF7B-7393-493A-92BF-67652BB3CABE}" type="slidenum">
              <a:rPr lang="es-PE" smtClean="0"/>
              <a:pPr/>
              <a:t>‹#›</a:t>
            </a:fld>
            <a:endParaRPr lang="es-PE"/>
          </a:p>
        </p:txBody>
      </p:sp>
      <p:sp>
        <p:nvSpPr>
          <p:cNvPr id="21" name="Footer Placeholder 20"/>
          <p:cNvSpPr>
            <a:spLocks noGrp="1"/>
          </p:cNvSpPr>
          <p:nvPr>
            <p:ph type="ftr" sz="quarter" idx="12"/>
          </p:nvPr>
        </p:nvSpPr>
        <p:spPr/>
        <p:txBody>
          <a:bodyPr rtlCol="0"/>
          <a:lstStyle/>
          <a:p>
            <a:endParaRPr lang="es-P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B144EF4-6D35-423B-9161-926EECB5E58D}" type="datetimeFigureOut">
              <a:rPr lang="es-PE" smtClean="0"/>
              <a:pPr/>
              <a:t>23/08/2012</a:t>
            </a:fld>
            <a:endParaRPr lang="es-PE"/>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s-PE"/>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CEADF7B-7393-493A-92BF-67652BB3CABE}" type="slidenum">
              <a:rPr lang="es-PE" smtClean="0"/>
              <a:pPr/>
              <a:t>‹#›</a:t>
            </a:fld>
            <a:endParaRPr lang="es-PE"/>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s-PE" dirty="0" smtClean="0">
                <a:solidFill>
                  <a:schemeClr val="bg2">
                    <a:lumMod val="25000"/>
                  </a:schemeClr>
                </a:solidFill>
              </a:rPr>
              <a:t>Niños solidos cual rocas</a:t>
            </a:r>
            <a:endParaRPr lang="es-PE" dirty="0">
              <a:solidFill>
                <a:schemeClr val="bg2">
                  <a:lumMod val="25000"/>
                </a:schemeClr>
              </a:solidFill>
            </a:endParaRPr>
          </a:p>
        </p:txBody>
      </p:sp>
      <p:sp>
        <p:nvSpPr>
          <p:cNvPr id="3" name="Subtitle 2"/>
          <p:cNvSpPr>
            <a:spLocks noGrp="1"/>
          </p:cNvSpPr>
          <p:nvPr>
            <p:ph type="subTitle" idx="1"/>
          </p:nvPr>
        </p:nvSpPr>
        <p:spPr>
          <a:xfrm>
            <a:off x="2362200" y="4953000"/>
            <a:ext cx="6172200" cy="1371600"/>
          </a:xfrm>
        </p:spPr>
        <p:txBody>
          <a:bodyPr/>
          <a:lstStyle/>
          <a:p>
            <a:r>
              <a:rPr lang="es-PE" dirty="0" smtClean="0">
                <a:solidFill>
                  <a:schemeClr val="accent1"/>
                </a:solidFill>
              </a:rPr>
              <a:t>Modulo 4:  Es cuestión de tiempo </a:t>
            </a:r>
            <a:endParaRPr lang="es-PE" dirty="0">
              <a:solidFill>
                <a:schemeClr val="accent1"/>
              </a:solidFill>
            </a:endParaRPr>
          </a:p>
        </p:txBody>
      </p:sp>
      <p:sp>
        <p:nvSpPr>
          <p:cNvPr id="4" name="TextBox 3"/>
          <p:cNvSpPr txBox="1"/>
          <p:nvPr/>
        </p:nvSpPr>
        <p:spPr>
          <a:xfrm>
            <a:off x="1828800" y="152400"/>
            <a:ext cx="6934200" cy="707886"/>
          </a:xfrm>
          <a:prstGeom prst="rect">
            <a:avLst/>
          </a:prstGeom>
          <a:noFill/>
        </p:spPr>
        <p:txBody>
          <a:bodyPr wrap="square" rtlCol="0">
            <a:spAutoFit/>
          </a:bodyPr>
          <a:lstStyle/>
          <a:p>
            <a:pPr algn="ctr"/>
            <a:r>
              <a:rPr lang="es-PE" sz="2000" b="1" dirty="0" smtClean="0">
                <a:solidFill>
                  <a:schemeClr val="bg2">
                    <a:lumMod val="25000"/>
                  </a:schemeClr>
                </a:solidFill>
              </a:rPr>
              <a:t>CERTIFICACION DE LIDERAZGO MINISTERIO INFANTIL </a:t>
            </a:r>
            <a:endParaRPr lang="es-PE" sz="2000" b="1" dirty="0">
              <a:solidFill>
                <a:schemeClr val="bg2">
                  <a:lumMod val="25000"/>
                </a:schemeClr>
              </a:solidFill>
            </a:endParaRPr>
          </a:p>
        </p:txBody>
      </p:sp>
      <p:sp>
        <p:nvSpPr>
          <p:cNvPr id="7" name="TextBox 6"/>
          <p:cNvSpPr txBox="1"/>
          <p:nvPr/>
        </p:nvSpPr>
        <p:spPr>
          <a:xfrm>
            <a:off x="2438400" y="1066800"/>
            <a:ext cx="5257800" cy="369332"/>
          </a:xfrm>
          <a:prstGeom prst="rect">
            <a:avLst/>
          </a:prstGeom>
          <a:noFill/>
        </p:spPr>
        <p:txBody>
          <a:bodyPr wrap="square" rtlCol="0">
            <a:spAutoFit/>
          </a:bodyPr>
          <a:lstStyle/>
          <a:p>
            <a:r>
              <a:rPr lang="es-PE" dirty="0" smtClean="0">
                <a:solidFill>
                  <a:schemeClr val="accent1"/>
                </a:solidFill>
              </a:rPr>
              <a:t>Nivel </a:t>
            </a:r>
            <a:r>
              <a:rPr lang="es-PE" dirty="0" smtClean="0">
                <a:solidFill>
                  <a:schemeClr val="accent1"/>
                </a:solidFill>
              </a:rPr>
              <a:t>IV, </a:t>
            </a:r>
            <a:r>
              <a:rPr lang="es-PE" dirty="0" smtClean="0">
                <a:solidFill>
                  <a:schemeClr val="accent1"/>
                </a:solidFill>
              </a:rPr>
              <a:t>Curso #4</a:t>
            </a:r>
            <a:endParaRPr lang="es-PE" dirty="0">
              <a:solidFill>
                <a:schemeClr val="accent1"/>
              </a:solidFill>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4111493" y="1600200"/>
            <a:ext cx="1953178" cy="2597727"/>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8205254" y="5562600"/>
            <a:ext cx="557745" cy="1009099"/>
          </a:xfrm>
          <a:prstGeom prst="rect">
            <a:avLst/>
          </a:prstGeom>
        </p:spPr>
      </p:pic>
    </p:spTree>
    <p:extLst>
      <p:ext uri="{BB962C8B-B14F-4D97-AF65-F5344CB8AC3E}">
        <p14:creationId xmlns:p14="http://schemas.microsoft.com/office/powerpoint/2010/main" xmlns="" val="16291513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457200"/>
            <a:ext cx="8077200" cy="6016752"/>
          </a:xfrm>
        </p:spPr>
        <p:txBody>
          <a:bodyPr/>
          <a:lstStyle/>
          <a:p>
            <a:pPr marL="0" indent="0">
              <a:buNone/>
            </a:pPr>
            <a:r>
              <a:rPr lang="es-ES_tradnl" dirty="0"/>
              <a:t>Suena como a hora de comer -4 preguntas que puede usar regularmente con los hijos a la hora de comer, son.</a:t>
            </a:r>
            <a:endParaRPr lang="en-US" dirty="0"/>
          </a:p>
          <a:p>
            <a:pPr marL="822960" lvl="1" indent="-457200">
              <a:buFont typeface="+mj-lt"/>
              <a:buAutoNum type="arabicPeriod"/>
            </a:pPr>
            <a:endParaRPr lang="es-ES_tradnl" dirty="0" smtClean="0"/>
          </a:p>
          <a:p>
            <a:pPr marL="822960" lvl="1" indent="-457200">
              <a:buFont typeface="+mj-lt"/>
              <a:buAutoNum type="arabicPeriod"/>
            </a:pPr>
            <a:r>
              <a:rPr lang="es-ES_tradnl" sz="2200" dirty="0" smtClean="0"/>
              <a:t>¿Qué te ocurrió hoy que te recordó a Dios?</a:t>
            </a:r>
            <a:endParaRPr lang="en-US" sz="2200" dirty="0" smtClean="0"/>
          </a:p>
          <a:p>
            <a:pPr marL="822960" lvl="1" indent="-457200">
              <a:buFont typeface="+mj-lt"/>
              <a:buAutoNum type="arabicPeriod"/>
            </a:pPr>
            <a:r>
              <a:rPr lang="es-ES_tradnl" sz="2200" dirty="0" smtClean="0"/>
              <a:t>¿Qué viste hoy que te recordó que todas las personas somos pecadores y necesitamos a Jesús?</a:t>
            </a:r>
            <a:endParaRPr lang="en-US" sz="2200" dirty="0" smtClean="0"/>
          </a:p>
          <a:p>
            <a:pPr marL="822960" lvl="1" indent="-457200">
              <a:buFont typeface="+mj-lt"/>
              <a:buAutoNum type="arabicPeriod"/>
            </a:pPr>
            <a:r>
              <a:rPr lang="es-ES_tradnl" sz="2200" dirty="0" smtClean="0"/>
              <a:t>¿Qué escuchaste o viste que no está de acuerdo con la verdad en la Biblia?</a:t>
            </a:r>
            <a:endParaRPr lang="en-US" sz="2200" dirty="0" smtClean="0"/>
          </a:p>
          <a:p>
            <a:pPr marL="822960" lvl="1" indent="-457200">
              <a:buFont typeface="+mj-lt"/>
              <a:buAutoNum type="arabicPeriod"/>
            </a:pPr>
            <a:r>
              <a:rPr lang="es-ES_tradnl" sz="2200" dirty="0" smtClean="0"/>
              <a:t>¿Qué parte de la creación de Dios gozaste hoy más?</a:t>
            </a:r>
            <a:endParaRPr lang="en-US" sz="2200" dirty="0" smtClean="0"/>
          </a:p>
          <a:p>
            <a:pPr marL="365760" lvl="1" indent="0">
              <a:buNone/>
            </a:pPr>
            <a:endParaRPr lang="es-PE" sz="22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105400" y="3886200"/>
            <a:ext cx="2864358" cy="265963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4800" y="5867400"/>
            <a:ext cx="389277" cy="704299"/>
          </a:xfrm>
          <a:prstGeom prst="rect">
            <a:avLst/>
          </a:prstGeom>
        </p:spPr>
      </p:pic>
    </p:spTree>
    <p:extLst>
      <p:ext uri="{BB962C8B-B14F-4D97-AF65-F5344CB8AC3E}">
        <p14:creationId xmlns:p14="http://schemas.microsoft.com/office/powerpoint/2010/main" xmlns="" val="34761980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685800" y="304800"/>
            <a:ext cx="8153400" cy="6169152"/>
          </a:xfrm>
        </p:spPr>
        <p:txBody>
          <a:bodyPr/>
          <a:lstStyle/>
          <a:p>
            <a:pPr marL="0" indent="0">
              <a:buNone/>
            </a:pPr>
            <a:r>
              <a:rPr lang="es-ES_tradnl" dirty="0"/>
              <a:t>Veamos la siguiente </a:t>
            </a:r>
            <a:r>
              <a:rPr lang="es-ES_tradnl" dirty="0" smtClean="0"/>
              <a:t>frase:</a:t>
            </a:r>
          </a:p>
          <a:p>
            <a:pPr marL="0" indent="0" algn="ctr">
              <a:buNone/>
            </a:pPr>
            <a:r>
              <a:rPr lang="es-ES_tradnl" dirty="0" smtClean="0"/>
              <a:t> </a:t>
            </a:r>
            <a:r>
              <a:rPr lang="es-ES_tradnl" b="1" i="1" dirty="0" err="1"/>
              <a:t>Deut</a:t>
            </a:r>
            <a:r>
              <a:rPr lang="es-ES_tradnl" b="1" i="1" dirty="0"/>
              <a:t>. 6: “…cuando vayas por el camino</a:t>
            </a:r>
            <a:r>
              <a:rPr lang="es-ES_tradnl" b="1" i="1" dirty="0" smtClean="0"/>
              <a:t>…”</a:t>
            </a:r>
          </a:p>
          <a:p>
            <a:pPr marL="0" indent="0">
              <a:buNone/>
            </a:pPr>
            <a:endParaRPr lang="es-PE" b="1" i="1" dirty="0"/>
          </a:p>
          <a:p>
            <a:pPr marL="0" indent="0">
              <a:buNone/>
            </a:pPr>
            <a:r>
              <a:rPr lang="es-ES_tradnl" b="1" u="sng" dirty="0" smtClean="0"/>
              <a:t>2ª </a:t>
            </a:r>
            <a:r>
              <a:rPr lang="es-ES_tradnl" b="1" u="sng" dirty="0"/>
              <a:t>frase:</a:t>
            </a:r>
            <a:endParaRPr lang="en-US" b="1" dirty="0"/>
          </a:p>
          <a:p>
            <a:pPr lvl="1"/>
            <a:endParaRPr lang="es-ES_tradnl" dirty="0" smtClean="0"/>
          </a:p>
          <a:p>
            <a:pPr lvl="1"/>
            <a:r>
              <a:rPr lang="es-ES_tradnl" sz="2200" dirty="0" smtClean="0"/>
              <a:t>Suena </a:t>
            </a:r>
            <a:r>
              <a:rPr lang="es-ES_tradnl" sz="2200" dirty="0"/>
              <a:t>no planificada</a:t>
            </a:r>
            <a:endParaRPr lang="en-US" sz="2200" dirty="0"/>
          </a:p>
          <a:p>
            <a:pPr lvl="1"/>
            <a:r>
              <a:rPr lang="es-ES_tradnl" sz="2200" dirty="0"/>
              <a:t>Suena no estructurada</a:t>
            </a:r>
            <a:endParaRPr lang="en-US" sz="2200" dirty="0"/>
          </a:p>
          <a:p>
            <a:pPr lvl="1"/>
            <a:r>
              <a:rPr lang="es-ES_tradnl" sz="2200" dirty="0"/>
              <a:t>Suena como aplicación de contenido</a:t>
            </a:r>
            <a:endParaRPr lang="en-US" sz="2200" dirty="0"/>
          </a:p>
          <a:p>
            <a:pPr lvl="1"/>
            <a:r>
              <a:rPr lang="es-ES_tradnl" sz="2200" dirty="0"/>
              <a:t>Suena como “a cualquiera hora”</a:t>
            </a:r>
            <a:endParaRPr lang="en-US" sz="2200" dirty="0"/>
          </a:p>
          <a:p>
            <a:pPr marL="0" indent="0">
              <a:buNone/>
            </a:pPr>
            <a:endParaRPr lang="es-ES_tradnl" sz="2200" b="1" i="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648200" y="4267200"/>
            <a:ext cx="2973798" cy="198501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4800" y="5867400"/>
            <a:ext cx="389277" cy="704299"/>
          </a:xfrm>
          <a:prstGeom prst="rect">
            <a:avLst/>
          </a:prstGeom>
        </p:spPr>
      </p:pic>
    </p:spTree>
    <p:extLst>
      <p:ext uri="{BB962C8B-B14F-4D97-AF65-F5344CB8AC3E}">
        <p14:creationId xmlns:p14="http://schemas.microsoft.com/office/powerpoint/2010/main" xmlns="" val="33824795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81000"/>
            <a:ext cx="8001000" cy="6092952"/>
          </a:xfrm>
        </p:spPr>
        <p:txBody>
          <a:bodyPr>
            <a:normAutofit/>
          </a:bodyPr>
          <a:lstStyle/>
          <a:p>
            <a:pPr marL="0" indent="0">
              <a:buNone/>
            </a:pPr>
            <a:r>
              <a:rPr lang="es-ES_tradnl" b="1" u="sng" dirty="0"/>
              <a:t>Ilustración:</a:t>
            </a:r>
            <a:endParaRPr lang="en-US" b="1" dirty="0"/>
          </a:p>
          <a:p>
            <a:pPr marL="0" indent="0">
              <a:buNone/>
            </a:pPr>
            <a:r>
              <a:rPr lang="es-ES_tradnl" dirty="0"/>
              <a:t>	</a:t>
            </a:r>
            <a:r>
              <a:rPr lang="es-ES_tradnl" sz="2000" dirty="0"/>
              <a:t>“Hijos, hoy me pasó algo muy bueno. Fui a cambiarle el aceite al carro, y me costó $17.71. </a:t>
            </a:r>
            <a:r>
              <a:rPr lang="pt-BR" sz="2000" dirty="0"/>
              <a:t>Le di al empleado $20.00. ¿Cuánto se suponía que me diera de cambio?”, le preguntó el papá a sus hijos.</a:t>
            </a:r>
            <a:endParaRPr lang="en-US" sz="2000" dirty="0"/>
          </a:p>
          <a:p>
            <a:pPr marL="0" indent="0">
              <a:buNone/>
            </a:pPr>
            <a:r>
              <a:rPr lang="pt-BR" sz="2000" dirty="0"/>
              <a:t>	</a:t>
            </a:r>
            <a:r>
              <a:rPr lang="es-ES_tradnl" sz="2000" dirty="0"/>
              <a:t>Enrique, el mayor, respondió: “Como tres dólares”.</a:t>
            </a:r>
            <a:endParaRPr lang="en-US" sz="2000" dirty="0"/>
          </a:p>
          <a:p>
            <a:pPr marL="0" indent="0">
              <a:buNone/>
            </a:pPr>
            <a:r>
              <a:rPr lang="es-ES_tradnl" sz="2000" dirty="0"/>
              <a:t>	“Bien”, dijo el padre, el hombre no estaba pensando. Me dio $17.71 – mucho más de lo que se suponía que me dieran de vuelto. Qué bueno, ¿no?</a:t>
            </a:r>
            <a:endParaRPr lang="en-US" sz="2000" dirty="0"/>
          </a:p>
          <a:p>
            <a:pPr marL="0" indent="0">
              <a:buNone/>
            </a:pPr>
            <a:r>
              <a:rPr lang="es-ES_tradnl" sz="2000" dirty="0"/>
              <a:t>	Jorge, de siete años de edad y José, de 8, comenzaron a protestar. “Deberías de haberlo devuelto”.</a:t>
            </a:r>
            <a:endParaRPr lang="en-US" sz="2000" dirty="0"/>
          </a:p>
          <a:p>
            <a:pPr marL="0" indent="0">
              <a:buNone/>
            </a:pPr>
            <a:r>
              <a:rPr lang="es-ES_tradnl" sz="2000" dirty="0"/>
              <a:t>“Pero, ¿qué es lo que dice Dios? Dijo la mamá.</a:t>
            </a:r>
            <a:endParaRPr lang="en-US" sz="2000" dirty="0"/>
          </a:p>
          <a:p>
            <a:pPr marL="0" indent="0">
              <a:buNone/>
            </a:pPr>
            <a:r>
              <a:rPr lang="es-ES_tradnl" sz="2000" dirty="0" smtClean="0"/>
              <a:t>“</a:t>
            </a:r>
            <a:r>
              <a:rPr lang="es-ES_tradnl" sz="2000" dirty="0"/>
              <a:t>Eso es como robar y Dios dice que no debemos robar”, contestaron los hijos.</a:t>
            </a:r>
            <a:endParaRPr lang="en-US" sz="2000" dirty="0"/>
          </a:p>
          <a:p>
            <a:pPr marL="0" indent="0">
              <a:buNone/>
            </a:pPr>
            <a:r>
              <a:rPr lang="es-ES_tradnl" sz="2000" dirty="0"/>
              <a:t>Lo aprendieron bien. Y entonces el papá les aseguró que de hecho, había devuelto el dinero y obtenido el cambio correcto.</a:t>
            </a:r>
            <a:endParaRPr lang="en-US" sz="2000" dirty="0"/>
          </a:p>
          <a:p>
            <a:pPr marL="0" indent="0">
              <a:buNone/>
            </a:pPr>
            <a:endParaRPr lang="es-PE" sz="20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84018" y="5943600"/>
            <a:ext cx="389277" cy="704299"/>
          </a:xfrm>
          <a:prstGeom prst="rect">
            <a:avLst/>
          </a:prstGeom>
        </p:spPr>
      </p:pic>
    </p:spTree>
    <p:extLst>
      <p:ext uri="{BB962C8B-B14F-4D97-AF65-F5344CB8AC3E}">
        <p14:creationId xmlns:p14="http://schemas.microsoft.com/office/powerpoint/2010/main" xmlns="" val="21489992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324600" y="4922520"/>
            <a:ext cx="2438400" cy="1889760"/>
          </a:xfrm>
          <a:prstGeom prst="rect">
            <a:avLst/>
          </a:prstGeom>
        </p:spPr>
      </p:pic>
      <p:sp>
        <p:nvSpPr>
          <p:cNvPr id="3" name="Content Placeholder 2"/>
          <p:cNvSpPr>
            <a:spLocks noGrp="1"/>
          </p:cNvSpPr>
          <p:nvPr>
            <p:ph sz="quarter" idx="1"/>
          </p:nvPr>
        </p:nvSpPr>
        <p:spPr>
          <a:xfrm>
            <a:off x="457200" y="228600"/>
            <a:ext cx="8077200" cy="6245352"/>
          </a:xfrm>
        </p:spPr>
        <p:txBody>
          <a:bodyPr/>
          <a:lstStyle/>
          <a:p>
            <a:pPr marL="0" indent="0">
              <a:buNone/>
            </a:pPr>
            <a:r>
              <a:rPr lang="es-ES_tradnl" u="sng" dirty="0"/>
              <a:t>Un hogar saturado de la palabra de Dios </a:t>
            </a:r>
            <a:r>
              <a:rPr lang="es-ES_tradnl" dirty="0"/>
              <a:t>tendrá una</a:t>
            </a:r>
            <a:r>
              <a:rPr lang="es-ES_tradnl" u="sng" dirty="0"/>
              <a:t> </a:t>
            </a:r>
            <a:r>
              <a:rPr lang="es-ES_tradnl" b="1" i="1" u="sng" dirty="0"/>
              <a:t>enseñanza equilibrada.</a:t>
            </a:r>
            <a:endParaRPr lang="en-US" dirty="0"/>
          </a:p>
          <a:p>
            <a:pPr marL="0" indent="0">
              <a:buNone/>
            </a:pPr>
            <a:r>
              <a:rPr lang="es-ES_tradnl" dirty="0"/>
              <a:t>	</a:t>
            </a:r>
            <a:r>
              <a:rPr lang="es-ES_tradnl" sz="2000" dirty="0"/>
              <a:t>Las enseñanzas planificadas y estructuradas no son suficientes. La enseñanza se convertiría en un ejercicio académico sin aplicación en la vida real. Tampoco los padres pueden enseñar solo espontáneamente –sin un enfoque planificado, pues se les quedarían sin enseñar importantes verdades.</a:t>
            </a:r>
            <a:endParaRPr lang="en-US" sz="2000" dirty="0"/>
          </a:p>
          <a:p>
            <a:pPr marL="0" indent="0">
              <a:buNone/>
            </a:pPr>
            <a:r>
              <a:rPr lang="es-ES_tradnl" sz="2000" dirty="0"/>
              <a:t>	El enseñar a los hijos la palabra de Dios “en tu casa” sin hacerla relevante “en el camino” produce una ortodoxia hueca. Produciremos hijos que ganen concursos bíblicos y siempre respondan en la Escuela Sabática, pero nunca se preocuparán por cómo pueden las Escrituras guiarlos el martes en la práctica de fútbol.</a:t>
            </a:r>
            <a:endParaRPr lang="en-US" sz="2000" dirty="0"/>
          </a:p>
          <a:p>
            <a:pPr marL="0" indent="0">
              <a:buNone/>
            </a:pPr>
            <a:endParaRPr lang="es-PE" dirty="0"/>
          </a:p>
        </p:txBody>
      </p:sp>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4800" y="5867400"/>
            <a:ext cx="389277" cy="704299"/>
          </a:xfrm>
          <a:prstGeom prst="rect">
            <a:avLst/>
          </a:prstGeom>
        </p:spPr>
      </p:pic>
      <p:sp>
        <p:nvSpPr>
          <p:cNvPr id="6" name="Rectangle 5"/>
          <p:cNvSpPr/>
          <p:nvPr/>
        </p:nvSpPr>
        <p:spPr>
          <a:xfrm>
            <a:off x="499438" y="4667071"/>
            <a:ext cx="7730162" cy="1200329"/>
          </a:xfrm>
          <a:prstGeom prst="rect">
            <a:avLst/>
          </a:prstGeom>
        </p:spPr>
        <p:txBody>
          <a:bodyPr wrap="square">
            <a:spAutoFit/>
          </a:bodyPr>
          <a:lstStyle/>
          <a:p>
            <a:r>
              <a:rPr lang="es-ES_tradnl" dirty="0"/>
              <a:t>Pero la relevancia “en el camino”, sin la palabra de Dios </a:t>
            </a:r>
            <a:r>
              <a:rPr lang="es-ES_tradnl" b="1" dirty="0"/>
              <a:t>“</a:t>
            </a:r>
            <a:r>
              <a:rPr lang="es-ES_tradnl" dirty="0"/>
              <a:t>en tu casa” es también peligrosa. Las enseñanzas morales sin un firme fundamento en la verdad absoluta, son meramente relativismo –no diferente a cualquier otra filosofía de la vida.</a:t>
            </a:r>
            <a:endParaRPr lang="en-US" dirty="0"/>
          </a:p>
        </p:txBody>
      </p:sp>
    </p:spTree>
    <p:extLst>
      <p:ext uri="{BB962C8B-B14F-4D97-AF65-F5344CB8AC3E}">
        <p14:creationId xmlns:p14="http://schemas.microsoft.com/office/powerpoint/2010/main" xmlns="" val="3712701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81000"/>
            <a:ext cx="8077200" cy="6092952"/>
          </a:xfrm>
        </p:spPr>
        <p:txBody>
          <a:bodyPr/>
          <a:lstStyle/>
          <a:p>
            <a:pPr marL="0" indent="0" algn="ctr">
              <a:buNone/>
            </a:pPr>
            <a:r>
              <a:rPr lang="es-ES_tradnl" b="1" i="1" dirty="0"/>
              <a:t>“…al acostarte y al levantarte”. </a:t>
            </a:r>
            <a:r>
              <a:rPr lang="es-ES_tradnl" b="1" i="1" dirty="0" err="1"/>
              <a:t>Deut</a:t>
            </a:r>
            <a:r>
              <a:rPr lang="es-ES_tradnl" b="1" i="1" dirty="0"/>
              <a:t>. </a:t>
            </a:r>
            <a:r>
              <a:rPr lang="es-ES_tradnl" b="1" i="1" dirty="0" smtClean="0"/>
              <a:t>6:7b</a:t>
            </a:r>
          </a:p>
          <a:p>
            <a:pPr marL="0" indent="0" algn="ctr">
              <a:buNone/>
            </a:pPr>
            <a:endParaRPr lang="es-ES_tradnl" b="1" i="1" dirty="0"/>
          </a:p>
          <a:p>
            <a:pPr marL="365760" lvl="1" indent="0">
              <a:buNone/>
            </a:pPr>
            <a:r>
              <a:rPr lang="es-ES_tradnl" sz="2400" b="1" u="sng" dirty="0" smtClean="0"/>
              <a:t>3ª </a:t>
            </a:r>
            <a:r>
              <a:rPr lang="es-ES_tradnl" sz="2400" b="1" u="sng" dirty="0"/>
              <a:t>y 4ª frases:</a:t>
            </a:r>
            <a:endParaRPr lang="en-US" sz="2400" b="1" dirty="0"/>
          </a:p>
          <a:p>
            <a:pPr lvl="1"/>
            <a:endParaRPr lang="es-ES_tradnl" dirty="0" smtClean="0"/>
          </a:p>
          <a:p>
            <a:pPr lvl="1"/>
            <a:r>
              <a:rPr lang="es-ES_tradnl" sz="2200" dirty="0" smtClean="0"/>
              <a:t>Repaso </a:t>
            </a:r>
            <a:r>
              <a:rPr lang="es-ES_tradnl" sz="2200" dirty="0"/>
              <a:t>y reflexión al final del día</a:t>
            </a:r>
            <a:endParaRPr lang="en-US" sz="2200" dirty="0"/>
          </a:p>
          <a:p>
            <a:pPr lvl="1"/>
            <a:r>
              <a:rPr lang="es-ES_tradnl" sz="2200" dirty="0"/>
              <a:t>Preparación para el nuevo día</a:t>
            </a:r>
            <a:endParaRPr lang="en-US" sz="2200" dirty="0"/>
          </a:p>
          <a:p>
            <a:pPr lvl="1"/>
            <a:r>
              <a:rPr lang="es-ES_tradnl" sz="2200" dirty="0"/>
              <a:t>El estilo de vida dominante del hogar</a:t>
            </a:r>
            <a:endParaRPr lang="en-US" sz="2200" dirty="0"/>
          </a:p>
          <a:p>
            <a:pPr marL="365760" lvl="1" indent="0">
              <a:buNone/>
            </a:pPr>
            <a:endParaRPr lang="en-US" sz="2200" b="1" i="1" dirty="0"/>
          </a:p>
          <a:p>
            <a:pPr marL="0" indent="0">
              <a:buNone/>
            </a:pPr>
            <a:endParaRPr lang="es-PE"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172200" y="1295400"/>
            <a:ext cx="2434936" cy="38100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84018" y="5943600"/>
            <a:ext cx="389277" cy="704299"/>
          </a:xfrm>
          <a:prstGeom prst="rect">
            <a:avLst/>
          </a:prstGeom>
        </p:spPr>
      </p:pic>
    </p:spTree>
    <p:extLst>
      <p:ext uri="{BB962C8B-B14F-4D97-AF65-F5344CB8AC3E}">
        <p14:creationId xmlns:p14="http://schemas.microsoft.com/office/powerpoint/2010/main" xmlns="" val="8499476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81000"/>
            <a:ext cx="8077200" cy="6092952"/>
          </a:xfrm>
        </p:spPr>
        <p:txBody>
          <a:bodyPr/>
          <a:lstStyle/>
          <a:p>
            <a:pPr marL="0" indent="0">
              <a:buNone/>
            </a:pPr>
            <a:r>
              <a:rPr lang="es-ES_tradnl" u="sng" dirty="0" smtClean="0"/>
              <a:t>Un </a:t>
            </a:r>
            <a:r>
              <a:rPr lang="es-ES_tradnl" u="sng" dirty="0"/>
              <a:t>hogar saturado de la palabra de Dios </a:t>
            </a:r>
            <a:r>
              <a:rPr lang="es-ES_tradnl" dirty="0"/>
              <a:t>practicará un </a:t>
            </a:r>
            <a:r>
              <a:rPr lang="es-ES_tradnl" b="1" i="1" dirty="0"/>
              <a:t>Estilo de vida</a:t>
            </a:r>
            <a:r>
              <a:rPr lang="es-ES_tradnl" b="1" dirty="0"/>
              <a:t> c</a:t>
            </a:r>
            <a:r>
              <a:rPr lang="es-ES_tradnl" b="1" i="1" dirty="0"/>
              <a:t>onsistente y continuo. </a:t>
            </a:r>
            <a:endParaRPr lang="en-US" dirty="0"/>
          </a:p>
          <a:p>
            <a:pPr marL="0" indent="0">
              <a:buNone/>
            </a:pPr>
            <a:endParaRPr lang="en-US" dirty="0"/>
          </a:p>
          <a:p>
            <a:pPr marL="0" indent="0">
              <a:buNone/>
            </a:pPr>
            <a:r>
              <a:rPr lang="es-ES_tradnl" dirty="0"/>
              <a:t>Moisés mencionó un patrón importante: Repaso y reflexión al final del día y preparación para el nuevo día </a:t>
            </a:r>
            <a:r>
              <a:rPr lang="es-ES_tradnl" b="1" i="1" dirty="0"/>
              <a:t>(“al acostarte y al levantarte“ </a:t>
            </a:r>
            <a:r>
              <a:rPr lang="es-ES_tradnl" b="1" i="1" dirty="0" err="1"/>
              <a:t>Deut</a:t>
            </a:r>
            <a:r>
              <a:rPr lang="es-ES_tradnl" b="1" i="1" dirty="0"/>
              <a:t>. 6:7</a:t>
            </a:r>
            <a:r>
              <a:rPr lang="es-ES_tradnl" dirty="0"/>
              <a:t>). La enseñanza de la palabra de Dios debe ser el estilo de vida dominante en el hogar.</a:t>
            </a:r>
            <a:endParaRPr lang="en-US" dirty="0"/>
          </a:p>
          <a:p>
            <a:pPr marL="0" indent="0">
              <a:buNone/>
            </a:pPr>
            <a:endParaRPr lang="es-PE"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949870" y="3826669"/>
            <a:ext cx="2787059" cy="2166938"/>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84018" y="5943600"/>
            <a:ext cx="389277" cy="704299"/>
          </a:xfrm>
          <a:prstGeom prst="rect">
            <a:avLst/>
          </a:prstGeom>
        </p:spPr>
      </p:pic>
    </p:spTree>
    <p:extLst>
      <p:ext uri="{BB962C8B-B14F-4D97-AF65-F5344CB8AC3E}">
        <p14:creationId xmlns:p14="http://schemas.microsoft.com/office/powerpoint/2010/main" xmlns="" val="8233355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8153400" cy="6169152"/>
          </a:xfrm>
        </p:spPr>
        <p:txBody>
          <a:bodyPr>
            <a:normAutofit/>
          </a:bodyPr>
          <a:lstStyle/>
          <a:p>
            <a:pPr marL="0" indent="0" algn="ctr">
              <a:buNone/>
            </a:pPr>
            <a:r>
              <a:rPr lang="es-ES_tradnl" sz="2000" b="1" i="1" dirty="0"/>
              <a:t>"Las atarás a tu mano por señal, y las tendrás entre tus ojos como una marca en la frente”. </a:t>
            </a:r>
            <a:r>
              <a:rPr lang="es-ES_tradnl" sz="2000" b="1" i="1" dirty="0" err="1"/>
              <a:t>Deut</a:t>
            </a:r>
            <a:r>
              <a:rPr lang="es-ES_tradnl" sz="2000" b="1" i="1" dirty="0"/>
              <a:t>. </a:t>
            </a:r>
            <a:r>
              <a:rPr lang="es-ES_tradnl" sz="2000" b="1" i="1" dirty="0" smtClean="0"/>
              <a:t>6:8</a:t>
            </a:r>
          </a:p>
          <a:p>
            <a:pPr marL="0" indent="0">
              <a:buNone/>
            </a:pPr>
            <a:endParaRPr lang="es-ES_tradnl" sz="2000" dirty="0" smtClean="0"/>
          </a:p>
          <a:p>
            <a:pPr marL="0" indent="0">
              <a:buNone/>
            </a:pPr>
            <a:r>
              <a:rPr lang="es-ES_tradnl" sz="2000" dirty="0" smtClean="0"/>
              <a:t>De </a:t>
            </a:r>
            <a:r>
              <a:rPr lang="es-ES_tradnl" sz="2000" dirty="0"/>
              <a:t>acuerdo con la tradición judía, en algún tiempo, posiblemente después del regreso de los judíos del exilio en Babilonia y Persia, comenzó la práctica de atar pequeñas cajas de cuero.  En estos envoltorios   -frontales, llamados actualmente filacterias o </a:t>
            </a:r>
            <a:r>
              <a:rPr lang="es-ES_tradnl" sz="2000" i="1" dirty="0" err="1"/>
              <a:t>tefillim</a:t>
            </a:r>
            <a:r>
              <a:rPr lang="es-ES_tradnl" sz="2000" dirty="0"/>
              <a:t> –con correas en las manos o en la frente, colocaban pequeños trozos de pergamino con este pasaje y otros, escritos en ellos. Jesús se refirió a esta práctica en Mateo 23: 5. Los judíos devotos continúan hasta hoy su interpretación literal de este pasaje.</a:t>
            </a:r>
            <a:endParaRPr lang="en-US" sz="2000" dirty="0"/>
          </a:p>
          <a:p>
            <a:pPr marL="0" indent="0">
              <a:buNone/>
            </a:pPr>
            <a:endParaRPr lang="es-ES_tradnl" sz="2000" b="1" u="sng" dirty="0" smtClean="0"/>
          </a:p>
          <a:p>
            <a:pPr marL="0" indent="0">
              <a:buNone/>
            </a:pPr>
            <a:r>
              <a:rPr lang="es-ES_tradnl" sz="2000" b="1" u="sng" dirty="0" smtClean="0"/>
              <a:t>Exposición constante</a:t>
            </a:r>
            <a:endParaRPr lang="en-US" sz="2000" b="1" dirty="0" smtClean="0"/>
          </a:p>
          <a:p>
            <a:pPr lvl="1"/>
            <a:r>
              <a:rPr lang="es-ES_tradnl" sz="2000" dirty="0" smtClean="0"/>
              <a:t>Como </a:t>
            </a:r>
            <a:r>
              <a:rPr lang="es-ES_tradnl" sz="2000" dirty="0"/>
              <a:t>el brazalete con las palabras “¿Qué haría Cristo en mi lugar?” – un recordativo</a:t>
            </a:r>
            <a:endParaRPr lang="en-US" sz="2000" dirty="0"/>
          </a:p>
          <a:p>
            <a:pPr lvl="1"/>
            <a:r>
              <a:rPr lang="es-ES_tradnl" sz="2000" dirty="0"/>
              <a:t>En la mano –lo que ves</a:t>
            </a:r>
            <a:endParaRPr lang="en-US" sz="2000" dirty="0"/>
          </a:p>
          <a:p>
            <a:pPr lvl="1"/>
            <a:r>
              <a:rPr lang="es-ES_tradnl" sz="2000" dirty="0"/>
              <a:t>En la frente –lo que otros ven</a:t>
            </a:r>
            <a:endParaRPr lang="en-US" sz="2000" dirty="0"/>
          </a:p>
          <a:p>
            <a:pPr marL="0" indent="0">
              <a:buNone/>
            </a:pPr>
            <a:endParaRPr lang="es-PE" sz="2000" b="1" i="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84018" y="5943600"/>
            <a:ext cx="389277" cy="704299"/>
          </a:xfrm>
          <a:prstGeom prst="rect">
            <a:avLst/>
          </a:prstGeom>
        </p:spPr>
      </p:pic>
    </p:spTree>
    <p:extLst>
      <p:ext uri="{BB962C8B-B14F-4D97-AF65-F5344CB8AC3E}">
        <p14:creationId xmlns:p14="http://schemas.microsoft.com/office/powerpoint/2010/main" xmlns="" val="4821480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81000"/>
            <a:ext cx="8153400" cy="6092952"/>
          </a:xfrm>
        </p:spPr>
        <p:txBody>
          <a:bodyPr>
            <a:normAutofit lnSpcReduction="10000"/>
          </a:bodyPr>
          <a:lstStyle/>
          <a:p>
            <a:pPr marL="0" indent="0" algn="ctr">
              <a:buNone/>
            </a:pPr>
            <a:r>
              <a:rPr lang="es-ES_tradnl" sz="2000" b="1" dirty="0"/>
              <a:t>"Las escribirás en los postes de tu casa y en tus puertas"- </a:t>
            </a:r>
            <a:r>
              <a:rPr lang="es-ES_tradnl" sz="2000" b="1" dirty="0" err="1"/>
              <a:t>Deut</a:t>
            </a:r>
            <a:r>
              <a:rPr lang="es-ES_tradnl" sz="2000" b="1" dirty="0"/>
              <a:t>. </a:t>
            </a:r>
            <a:r>
              <a:rPr lang="es-ES_tradnl" sz="2000" b="1" dirty="0" smtClean="0"/>
              <a:t>6:9</a:t>
            </a:r>
          </a:p>
          <a:p>
            <a:pPr marL="0" indent="0">
              <a:buNone/>
            </a:pPr>
            <a:endParaRPr lang="es-ES_tradnl" sz="2000" u="sng" dirty="0" smtClean="0"/>
          </a:p>
          <a:p>
            <a:pPr marL="0" indent="0">
              <a:buNone/>
            </a:pPr>
            <a:r>
              <a:rPr lang="es-ES_tradnl" sz="2000" u="sng" dirty="0" smtClean="0"/>
              <a:t>Disparadores </a:t>
            </a:r>
            <a:r>
              <a:rPr lang="es-ES_tradnl" sz="2000" u="sng" dirty="0"/>
              <a:t>de la memoria:</a:t>
            </a:r>
            <a:endParaRPr lang="en-US" sz="2000" dirty="0"/>
          </a:p>
          <a:p>
            <a:pPr lvl="1"/>
            <a:r>
              <a:rPr lang="es-ES_tradnl" sz="2000" dirty="0" smtClean="0"/>
              <a:t>La </a:t>
            </a:r>
            <a:r>
              <a:rPr lang="es-ES_tradnl" sz="2000" dirty="0"/>
              <a:t>última cosa que se puede ver al salir de la casa</a:t>
            </a:r>
            <a:endParaRPr lang="en-US" sz="2000" dirty="0"/>
          </a:p>
          <a:p>
            <a:pPr lvl="1"/>
            <a:r>
              <a:rPr lang="es-ES_tradnl" sz="2000" dirty="0"/>
              <a:t>La primera cosa que se puede ver al entrar a </a:t>
            </a:r>
            <a:r>
              <a:rPr lang="es-ES_tradnl" sz="2000" dirty="0" smtClean="0"/>
              <a:t>ella</a:t>
            </a:r>
          </a:p>
          <a:p>
            <a:pPr marL="365760" lvl="1" indent="0">
              <a:buNone/>
            </a:pPr>
            <a:endParaRPr lang="es-ES_tradnl" sz="2000" dirty="0"/>
          </a:p>
          <a:p>
            <a:pPr marL="0" indent="0">
              <a:buNone/>
            </a:pPr>
            <a:r>
              <a:rPr lang="es-ES_tradnl" sz="2000" u="sng" dirty="0"/>
              <a:t>Al memorizar la palabra de Dios, podemos:</a:t>
            </a:r>
            <a:endParaRPr lang="en-US" sz="2000" u="sng" dirty="0"/>
          </a:p>
          <a:p>
            <a:pPr lvl="1"/>
            <a:endParaRPr lang="es-ES_tradnl" sz="2000" dirty="0" smtClean="0"/>
          </a:p>
          <a:p>
            <a:pPr lvl="1"/>
            <a:r>
              <a:rPr lang="es-ES_tradnl" sz="2000" dirty="0" smtClean="0"/>
              <a:t>hablar </a:t>
            </a:r>
            <a:r>
              <a:rPr lang="es-ES_tradnl" sz="2000" dirty="0"/>
              <a:t>acerca de la palabra de Dios, lo que significa y formas de obedecer cuando caminamos en sus caminos”</a:t>
            </a:r>
            <a:endParaRPr lang="en-US" sz="2000" dirty="0"/>
          </a:p>
          <a:p>
            <a:pPr lvl="1"/>
            <a:r>
              <a:rPr lang="es-ES_tradnl" sz="2000" dirty="0"/>
              <a:t>tener las Escrituras constantemente ante nuestros ojos (mentalmente)</a:t>
            </a:r>
            <a:endParaRPr lang="en-US" sz="2000" dirty="0"/>
          </a:p>
          <a:p>
            <a:pPr lvl="1"/>
            <a:r>
              <a:rPr lang="es-ES_tradnl" sz="2000" dirty="0"/>
              <a:t>meditar en la palabra de Dios antes de quedarnos dormidos y al levantarnos</a:t>
            </a:r>
            <a:endParaRPr lang="en-US" sz="2000" dirty="0"/>
          </a:p>
          <a:p>
            <a:pPr lvl="1"/>
            <a:r>
              <a:rPr lang="es-ES_tradnl" sz="2000" dirty="0"/>
              <a:t>confiar en Dios en tiempos de desánimo y dificultades.</a:t>
            </a:r>
            <a:endParaRPr lang="en-US" sz="2000" dirty="0"/>
          </a:p>
          <a:p>
            <a:pPr marL="640080" lvl="2" indent="0">
              <a:buNone/>
            </a:pPr>
            <a:endParaRPr lang="en-US" sz="2000" dirty="0"/>
          </a:p>
          <a:p>
            <a:pPr marL="640080" lvl="2" indent="0">
              <a:buNone/>
            </a:pPr>
            <a:r>
              <a:rPr lang="es-ES_tradnl" sz="2000" dirty="0"/>
              <a:t> </a:t>
            </a:r>
            <a:endParaRPr lang="en-US" sz="2000" dirty="0"/>
          </a:p>
          <a:p>
            <a:pPr marL="0" indent="0">
              <a:buNone/>
            </a:pPr>
            <a:endParaRPr lang="es-PE" sz="2000" b="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84018" y="5943600"/>
            <a:ext cx="389277" cy="704299"/>
          </a:xfrm>
          <a:prstGeom prst="rect">
            <a:avLst/>
          </a:prstGeom>
        </p:spPr>
      </p:pic>
    </p:spTree>
    <p:extLst>
      <p:ext uri="{BB962C8B-B14F-4D97-AF65-F5344CB8AC3E}">
        <p14:creationId xmlns:p14="http://schemas.microsoft.com/office/powerpoint/2010/main" xmlns="" val="29540877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8077200" cy="6169152"/>
          </a:xfrm>
        </p:spPr>
        <p:txBody>
          <a:bodyPr/>
          <a:lstStyle/>
          <a:p>
            <a:pPr marL="0" indent="0">
              <a:buNone/>
            </a:pPr>
            <a:r>
              <a:rPr lang="es-ES_tradnl" u="sng" dirty="0"/>
              <a:t>Un hogar saturado de la palabra de Dios</a:t>
            </a:r>
            <a:r>
              <a:rPr lang="es-ES_tradnl" dirty="0"/>
              <a:t> valorará los </a:t>
            </a:r>
            <a:r>
              <a:rPr lang="es-ES_tradnl" b="1" i="1" dirty="0"/>
              <a:t>disparadores de la memoria.</a:t>
            </a:r>
            <a:endParaRPr lang="en-US" dirty="0"/>
          </a:p>
          <a:p>
            <a:pPr marL="0" indent="0">
              <a:buNone/>
            </a:pPr>
            <a:r>
              <a:rPr lang="es-ES_tradnl" b="1" i="1" dirty="0"/>
              <a:t> </a:t>
            </a:r>
            <a:endParaRPr lang="en-US" dirty="0"/>
          </a:p>
          <a:p>
            <a:pPr marL="0" indent="0">
              <a:buNone/>
            </a:pPr>
            <a:r>
              <a:rPr lang="es-ES_tradnl" dirty="0"/>
              <a:t>Es valioso memorizar y recitar la palabra de Dios. Debemos también repasar, a fin de que haya retención a largo plazo y obediencia. Muchos cristianos han memorizado Juan 3:16 y pueden recitarlo con precisión cuando se les pide – eso significa retención a largo plazo. </a:t>
            </a:r>
            <a:endParaRPr lang="en-US" dirty="0"/>
          </a:p>
          <a:p>
            <a:pPr marL="0" indent="0">
              <a:buNone/>
            </a:pPr>
            <a:r>
              <a:rPr lang="es-ES_tradnl" b="1" i="1" dirty="0"/>
              <a:t> </a:t>
            </a:r>
            <a:endParaRPr lang="en-US" dirty="0"/>
          </a:p>
          <a:p>
            <a:pPr marL="0" indent="0">
              <a:buNone/>
            </a:pPr>
            <a:endParaRPr lang="es-PE"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276600" y="3733800"/>
            <a:ext cx="1886426" cy="2590800"/>
          </a:xfrm>
          <a:prstGeom prst="rect">
            <a:avLst/>
          </a:prstGeom>
        </p:spPr>
      </p:pic>
    </p:spTree>
    <p:extLst>
      <p:ext uri="{BB962C8B-B14F-4D97-AF65-F5344CB8AC3E}">
        <p14:creationId xmlns:p14="http://schemas.microsoft.com/office/powerpoint/2010/main" xmlns="" val="12713735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lstStyle/>
          <a:p>
            <a:r>
              <a:rPr lang="es-PE" dirty="0" smtClean="0"/>
              <a:t>Suponga usted que…</a:t>
            </a:r>
            <a:endParaRPr lang="es-PE" dirty="0"/>
          </a:p>
        </p:txBody>
      </p:sp>
      <p:sp>
        <p:nvSpPr>
          <p:cNvPr id="3" name="Content Placeholder 2"/>
          <p:cNvSpPr>
            <a:spLocks noGrp="1"/>
          </p:cNvSpPr>
          <p:nvPr>
            <p:ph sz="quarter" idx="1"/>
          </p:nvPr>
        </p:nvSpPr>
        <p:spPr>
          <a:xfrm>
            <a:off x="457200" y="914400"/>
            <a:ext cx="8001000" cy="5559552"/>
          </a:xfrm>
        </p:spPr>
        <p:txBody>
          <a:bodyPr/>
          <a:lstStyle/>
          <a:p>
            <a:pPr marL="0" lvl="0" indent="0">
              <a:buNone/>
            </a:pPr>
            <a:r>
              <a:rPr lang="es-ES_tradnl" dirty="0"/>
              <a:t>Usted es un padre o madre joven</a:t>
            </a:r>
            <a:endParaRPr lang="en-US" dirty="0"/>
          </a:p>
          <a:p>
            <a:pPr lvl="0"/>
            <a:endParaRPr lang="es-ES_tradnl" dirty="0" smtClean="0"/>
          </a:p>
          <a:p>
            <a:pPr lvl="0"/>
            <a:r>
              <a:rPr lang="es-ES_tradnl" dirty="0" smtClean="0"/>
              <a:t>Tiene </a:t>
            </a:r>
            <a:r>
              <a:rPr lang="es-ES_tradnl" dirty="0"/>
              <a:t>3 hijos -2 varones y una mujer, entre 5 a 9 años</a:t>
            </a:r>
            <a:endParaRPr lang="en-US" dirty="0"/>
          </a:p>
          <a:p>
            <a:pPr lvl="0"/>
            <a:r>
              <a:rPr lang="es-ES_tradnl" dirty="0"/>
              <a:t>Piense ahora en 20 años más adelante</a:t>
            </a:r>
            <a:endParaRPr lang="en-US" dirty="0"/>
          </a:p>
          <a:p>
            <a:pPr lvl="0"/>
            <a:r>
              <a:rPr lang="es-ES_tradnl" dirty="0"/>
              <a:t>Sus hijos tienen de 25 a 29 años</a:t>
            </a:r>
            <a:endParaRPr lang="en-US" dirty="0"/>
          </a:p>
          <a:p>
            <a:pPr marL="0" indent="0">
              <a:buNone/>
            </a:pPr>
            <a:endParaRPr lang="en-US" dirty="0"/>
          </a:p>
          <a:p>
            <a:pPr marL="0" indent="0" algn="ctr">
              <a:buNone/>
            </a:pPr>
            <a:endParaRPr lang="es-ES_tradnl" dirty="0" smtClean="0"/>
          </a:p>
          <a:p>
            <a:pPr marL="0" indent="0" algn="ctr">
              <a:buNone/>
            </a:pPr>
            <a:endParaRPr lang="es-ES_tradnl" dirty="0"/>
          </a:p>
          <a:p>
            <a:pPr marL="0" indent="0" algn="ctr">
              <a:buNone/>
            </a:pPr>
            <a:endParaRPr lang="es-ES_tradnl" dirty="0" smtClean="0"/>
          </a:p>
          <a:p>
            <a:pPr marL="0" indent="0" algn="ctr">
              <a:buNone/>
            </a:pPr>
            <a:endParaRPr lang="es-ES_tradnl" dirty="0"/>
          </a:p>
          <a:p>
            <a:pPr marL="0" indent="0" algn="ctr">
              <a:buNone/>
            </a:pPr>
            <a:r>
              <a:rPr lang="es-ES_tradnl" b="1" dirty="0" smtClean="0"/>
              <a:t>¿Qué </a:t>
            </a:r>
            <a:r>
              <a:rPr lang="es-ES_tradnl" b="1" dirty="0"/>
              <a:t>desea poder decir acerca de sus hijos entonces?</a:t>
            </a:r>
            <a:endParaRPr lang="en-US" b="1" dirty="0"/>
          </a:p>
          <a:p>
            <a:pPr marL="0" indent="0" algn="ctr">
              <a:buNone/>
            </a:pPr>
            <a:endParaRPr lang="en-US" b="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122468" y="3276600"/>
            <a:ext cx="2019300" cy="20193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4800" y="5562600"/>
            <a:ext cx="557745" cy="1009099"/>
          </a:xfrm>
          <a:prstGeom prst="rect">
            <a:avLst/>
          </a:prstGeom>
        </p:spPr>
      </p:pic>
    </p:spTree>
    <p:extLst>
      <p:ext uri="{BB962C8B-B14F-4D97-AF65-F5344CB8AC3E}">
        <p14:creationId xmlns:p14="http://schemas.microsoft.com/office/powerpoint/2010/main" xmlns="" val="30311142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lstStyle/>
          <a:p>
            <a:r>
              <a:rPr lang="es-PE" dirty="0" smtClean="0"/>
              <a:t>Suponga ahora que…</a:t>
            </a:r>
            <a:endParaRPr lang="es-PE" dirty="0"/>
          </a:p>
        </p:txBody>
      </p:sp>
      <p:sp>
        <p:nvSpPr>
          <p:cNvPr id="3" name="Content Placeholder 2"/>
          <p:cNvSpPr>
            <a:spLocks noGrp="1"/>
          </p:cNvSpPr>
          <p:nvPr>
            <p:ph sz="quarter" idx="1"/>
          </p:nvPr>
        </p:nvSpPr>
        <p:spPr>
          <a:xfrm>
            <a:off x="457200" y="990600"/>
            <a:ext cx="7467600" cy="5483352"/>
          </a:xfrm>
        </p:spPr>
        <p:txBody>
          <a:bodyPr/>
          <a:lstStyle/>
          <a:p>
            <a:pPr lvl="0"/>
            <a:endParaRPr lang="es-ES_tradnl" dirty="0" smtClean="0"/>
          </a:p>
          <a:p>
            <a:pPr lvl="0"/>
            <a:r>
              <a:rPr lang="es-ES_tradnl" dirty="0" smtClean="0"/>
              <a:t>Otra </a:t>
            </a:r>
            <a:r>
              <a:rPr lang="es-ES_tradnl" dirty="0"/>
              <a:t>vez es hoy</a:t>
            </a:r>
            <a:endParaRPr lang="en-US" dirty="0"/>
          </a:p>
          <a:p>
            <a:pPr lvl="0"/>
            <a:r>
              <a:rPr lang="es-ES_tradnl" dirty="0"/>
              <a:t>Todavía es ese padre o madre joven…</a:t>
            </a:r>
            <a:endParaRPr lang="en-US" dirty="0"/>
          </a:p>
          <a:p>
            <a:pPr marL="0" indent="0">
              <a:buNone/>
            </a:pPr>
            <a:r>
              <a:rPr lang="es-ES_tradnl" dirty="0"/>
              <a:t> </a:t>
            </a:r>
            <a:endParaRPr lang="en-US" dirty="0"/>
          </a:p>
          <a:p>
            <a:pPr marL="0" indent="0" algn="ctr">
              <a:buNone/>
            </a:pPr>
            <a:endParaRPr lang="es-ES_tradnl" b="1" dirty="0" smtClean="0"/>
          </a:p>
          <a:p>
            <a:pPr marL="0" indent="0" algn="ctr">
              <a:buNone/>
            </a:pPr>
            <a:endParaRPr lang="es-ES_tradnl" b="1" dirty="0"/>
          </a:p>
          <a:p>
            <a:pPr marL="0" indent="0" algn="ctr">
              <a:buNone/>
            </a:pPr>
            <a:endParaRPr lang="es-ES_tradnl" b="1" dirty="0" smtClean="0"/>
          </a:p>
          <a:p>
            <a:pPr marL="0" indent="0" algn="ctr">
              <a:buNone/>
            </a:pPr>
            <a:endParaRPr lang="es-ES_tradnl" b="1" dirty="0"/>
          </a:p>
          <a:p>
            <a:pPr marL="0" indent="0" algn="ctr">
              <a:buNone/>
            </a:pPr>
            <a:r>
              <a:rPr lang="es-ES_tradnl" b="1" dirty="0" smtClean="0"/>
              <a:t>¿</a:t>
            </a:r>
            <a:r>
              <a:rPr lang="es-ES_tradnl" b="1" dirty="0"/>
              <a:t>Qué puede hacer AHORA que tendrá un gran éxito en las áreas que ha enlistado como prioritarias?</a:t>
            </a:r>
            <a:endParaRPr lang="en-US" b="1" dirty="0"/>
          </a:p>
          <a:p>
            <a:endParaRPr lang="es-PE"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04800" y="5562600"/>
            <a:ext cx="557745" cy="1009099"/>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500437" y="2357437"/>
            <a:ext cx="2143125" cy="2143125"/>
          </a:xfrm>
          <a:prstGeom prst="rect">
            <a:avLst/>
          </a:prstGeom>
        </p:spPr>
      </p:pic>
    </p:spTree>
    <p:extLst>
      <p:ext uri="{BB962C8B-B14F-4D97-AF65-F5344CB8AC3E}">
        <p14:creationId xmlns:p14="http://schemas.microsoft.com/office/powerpoint/2010/main" xmlns="" val="23185699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lstStyle/>
          <a:p>
            <a:r>
              <a:rPr lang="es-PE" dirty="0" smtClean="0"/>
              <a:t>El Objetico de la vida Familiar…</a:t>
            </a:r>
            <a:endParaRPr lang="es-PE" dirty="0"/>
          </a:p>
        </p:txBody>
      </p:sp>
      <p:sp>
        <p:nvSpPr>
          <p:cNvPr id="3" name="Content Placeholder 2"/>
          <p:cNvSpPr>
            <a:spLocks noGrp="1"/>
          </p:cNvSpPr>
          <p:nvPr>
            <p:ph sz="quarter" idx="1"/>
          </p:nvPr>
        </p:nvSpPr>
        <p:spPr>
          <a:xfrm>
            <a:off x="457200" y="838200"/>
            <a:ext cx="8077200" cy="5635752"/>
          </a:xfrm>
        </p:spPr>
        <p:txBody>
          <a:bodyPr>
            <a:normAutofit/>
          </a:bodyPr>
          <a:lstStyle/>
          <a:p>
            <a:pPr marL="0" indent="0" algn="ctr">
              <a:buNone/>
            </a:pPr>
            <a:r>
              <a:rPr lang="es-ES_tradnl" sz="2000" i="1" dirty="0"/>
              <a:t>“Escucha, Israel: El Eterno nuestro Dios, El Eterno es uno </a:t>
            </a:r>
            <a:r>
              <a:rPr lang="es-ES_tradnl" sz="2000" i="1" dirty="0" smtClean="0"/>
              <a:t>solo. Amarás </a:t>
            </a:r>
            <a:r>
              <a:rPr lang="es-ES_tradnl" sz="2000" i="1" dirty="0"/>
              <a:t>al Señor tu Dios con todo tu corazón, con toda tu alma y con todo tu poder”     -</a:t>
            </a:r>
            <a:r>
              <a:rPr lang="es-ES_tradnl" sz="2000" i="1" dirty="0" err="1"/>
              <a:t>Deut</a:t>
            </a:r>
            <a:r>
              <a:rPr lang="es-ES_tradnl" sz="2000" i="1" dirty="0"/>
              <a:t>. 6: 4, </a:t>
            </a:r>
            <a:r>
              <a:rPr lang="es-ES_tradnl" sz="2000" i="1" dirty="0" smtClean="0"/>
              <a:t>5</a:t>
            </a:r>
          </a:p>
          <a:p>
            <a:pPr marL="0" indent="0">
              <a:buNone/>
            </a:pPr>
            <a:endParaRPr lang="es-ES_tradnl" sz="2000" dirty="0" smtClean="0"/>
          </a:p>
          <a:p>
            <a:pPr marL="0" indent="0">
              <a:buNone/>
            </a:pPr>
            <a:r>
              <a:rPr lang="es-ES_tradnl" sz="2200" dirty="0" smtClean="0"/>
              <a:t>Este </a:t>
            </a:r>
            <a:r>
              <a:rPr lang="es-ES_tradnl" sz="2200" dirty="0"/>
              <a:t>pasaje es…</a:t>
            </a:r>
            <a:endParaRPr lang="en-US" sz="2200" dirty="0"/>
          </a:p>
          <a:p>
            <a:pPr lvl="0"/>
            <a:r>
              <a:rPr lang="es-ES_tradnl" sz="2200" dirty="0"/>
              <a:t>El </a:t>
            </a:r>
            <a:r>
              <a:rPr lang="es-ES_tradnl" sz="2200" dirty="0" err="1"/>
              <a:t>Shema</a:t>
            </a:r>
            <a:r>
              <a:rPr lang="es-ES_tradnl" sz="2200" dirty="0"/>
              <a:t>  -la declaración central de la fe judía</a:t>
            </a:r>
            <a:endParaRPr lang="en-US" sz="2200" dirty="0"/>
          </a:p>
          <a:p>
            <a:pPr lvl="0"/>
            <a:r>
              <a:rPr lang="es-ES_tradnl" sz="2200" dirty="0"/>
              <a:t>Tan familiar para los judíos como Juan 3:16 para los cristianos.</a:t>
            </a:r>
            <a:endParaRPr lang="en-US" sz="2200" dirty="0"/>
          </a:p>
          <a:p>
            <a:pPr marL="0" indent="0">
              <a:buNone/>
            </a:pPr>
            <a:r>
              <a:rPr lang="es-ES_tradnl" sz="2200" dirty="0"/>
              <a:t> </a:t>
            </a:r>
            <a:endParaRPr lang="en-US" sz="2200" dirty="0"/>
          </a:p>
          <a:p>
            <a:pPr marL="0" indent="0">
              <a:buNone/>
            </a:pPr>
            <a:r>
              <a:rPr lang="es-ES_tradnl" sz="2100" dirty="0"/>
              <a:t>Este versículo está dirigido a los padres, porque sus acciones establecen el patrón de acción que debe seguirse. Deben ser modelos de devoción a Dios. De hecho, la mejor manera de que un niño aprenda a seguir a Dios es tener un padre o madre que ponga el ejemplo.</a:t>
            </a:r>
            <a:endParaRPr lang="en-US" sz="2100" dirty="0"/>
          </a:p>
          <a:p>
            <a:pPr marL="0" indent="0">
              <a:buNone/>
            </a:pPr>
            <a:endParaRPr lang="es-ES_tradnl" sz="2000" i="1" dirty="0" smtClean="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04800" y="5867400"/>
            <a:ext cx="389277" cy="704299"/>
          </a:xfrm>
          <a:prstGeom prst="rect">
            <a:avLst/>
          </a:prstGeom>
        </p:spPr>
      </p:pic>
    </p:spTree>
    <p:extLst>
      <p:ext uri="{BB962C8B-B14F-4D97-AF65-F5344CB8AC3E}">
        <p14:creationId xmlns:p14="http://schemas.microsoft.com/office/powerpoint/2010/main" xmlns="" val="5620209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normAutofit/>
          </a:bodyPr>
          <a:lstStyle/>
          <a:p>
            <a:r>
              <a:rPr lang="es-PE" dirty="0" smtClean="0"/>
              <a:t>El </a:t>
            </a:r>
            <a:r>
              <a:rPr lang="es-PE" u="sng" dirty="0" smtClean="0"/>
              <a:t>Objetivo</a:t>
            </a:r>
            <a:r>
              <a:rPr lang="es-PE" dirty="0" smtClean="0"/>
              <a:t>: Inclinación del Corazón </a:t>
            </a:r>
            <a:endParaRPr lang="es-PE" dirty="0"/>
          </a:p>
        </p:txBody>
      </p:sp>
      <p:sp>
        <p:nvSpPr>
          <p:cNvPr id="3" name="Content Placeholder 2"/>
          <p:cNvSpPr>
            <a:spLocks noGrp="1"/>
          </p:cNvSpPr>
          <p:nvPr>
            <p:ph sz="quarter" idx="1"/>
          </p:nvPr>
        </p:nvSpPr>
        <p:spPr>
          <a:xfrm>
            <a:off x="457200" y="914400"/>
            <a:ext cx="8305800" cy="5715000"/>
          </a:xfrm>
        </p:spPr>
        <p:txBody>
          <a:bodyPr>
            <a:normAutofit/>
          </a:bodyPr>
          <a:lstStyle/>
          <a:p>
            <a:pPr marL="0" indent="0">
              <a:buNone/>
            </a:pPr>
            <a:r>
              <a:rPr lang="es-ES_tradnl" sz="2200" dirty="0" smtClean="0"/>
              <a:t>El </a:t>
            </a:r>
            <a:r>
              <a:rPr lang="es-ES_tradnl" sz="2200" dirty="0"/>
              <a:t>objetivo de la vida familiar no tiene nada que ver con la mentalidad de la familia o las habilidades de la misma (o el televisor) sino más bien con la inclinación del corazón.</a:t>
            </a:r>
            <a:endParaRPr lang="en-US" sz="2200" dirty="0"/>
          </a:p>
          <a:p>
            <a:pPr marL="0" indent="0" algn="ctr">
              <a:buNone/>
            </a:pPr>
            <a:r>
              <a:rPr lang="es-ES_tradnl" dirty="0"/>
              <a:t> </a:t>
            </a:r>
            <a:r>
              <a:rPr lang="es-ES_tradnl" sz="2000" b="1" dirty="0" smtClean="0"/>
              <a:t>"</a:t>
            </a:r>
            <a:r>
              <a:rPr lang="es-ES_tradnl" sz="2000" b="1" dirty="0"/>
              <a:t>Y estas palabras que te mando hoy, estarán sobre tu corazón” (</a:t>
            </a:r>
            <a:r>
              <a:rPr lang="es-ES_tradnl" sz="2000" b="1" dirty="0" err="1"/>
              <a:t>Deut</a:t>
            </a:r>
            <a:r>
              <a:rPr lang="es-ES_tradnl" sz="2000" b="1" dirty="0"/>
              <a:t> 6:6</a:t>
            </a:r>
            <a:r>
              <a:rPr lang="es-ES_tradnl" sz="2000" b="1" dirty="0" smtClean="0"/>
              <a:t>).</a:t>
            </a:r>
          </a:p>
          <a:p>
            <a:pPr marL="0" indent="0" algn="ctr">
              <a:buNone/>
            </a:pPr>
            <a:endParaRPr lang="en-US" sz="2000" b="1" dirty="0"/>
          </a:p>
          <a:p>
            <a:endParaRPr lang="es-PE" dirty="0" smtClean="0"/>
          </a:p>
          <a:p>
            <a:endParaRPr lang="es-PE" dirty="0"/>
          </a:p>
          <a:p>
            <a:endParaRPr lang="es-PE" dirty="0" smtClean="0"/>
          </a:p>
          <a:p>
            <a:pPr marL="0" indent="0">
              <a:buNone/>
            </a:pPr>
            <a:r>
              <a:rPr lang="es-ES_tradnl" sz="2200" dirty="0"/>
              <a:t>El objetivo es una convicción profunda y una prioridad por encima de todo lo demás; el desarrollo del corazón, alma y fuerza del niño –en otras palabras, todo el ser del niño. Y en el desarrollo del niño, tanto su corazón, como su alma y su energía deben estar dirigidos </a:t>
            </a:r>
            <a:r>
              <a:rPr lang="es-ES_tradnl" sz="2200" b="1" dirty="0"/>
              <a:t>hacia Dios</a:t>
            </a:r>
            <a:r>
              <a:rPr lang="es-ES_tradnl" sz="2200" dirty="0"/>
              <a:t>.</a:t>
            </a:r>
            <a:endParaRPr lang="en-US" sz="2200" dirty="0"/>
          </a:p>
          <a:p>
            <a:endParaRPr lang="es-PE"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810000" y="2819400"/>
            <a:ext cx="1371600" cy="1604176"/>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4800" y="5867400"/>
            <a:ext cx="389277" cy="704299"/>
          </a:xfrm>
          <a:prstGeom prst="rect">
            <a:avLst/>
          </a:prstGeom>
        </p:spPr>
      </p:pic>
    </p:spTree>
    <p:extLst>
      <p:ext uri="{BB962C8B-B14F-4D97-AF65-F5344CB8AC3E}">
        <p14:creationId xmlns:p14="http://schemas.microsoft.com/office/powerpoint/2010/main" xmlns="" val="14475632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lstStyle/>
          <a:p>
            <a:r>
              <a:rPr lang="es-PE" dirty="0" smtClean="0"/>
              <a:t>Ambiente de Vida Familiar</a:t>
            </a:r>
            <a:endParaRPr lang="es-PE" dirty="0"/>
          </a:p>
        </p:txBody>
      </p:sp>
      <p:sp>
        <p:nvSpPr>
          <p:cNvPr id="3" name="Content Placeholder 2"/>
          <p:cNvSpPr>
            <a:spLocks noGrp="1"/>
          </p:cNvSpPr>
          <p:nvPr>
            <p:ph sz="quarter" idx="1"/>
          </p:nvPr>
        </p:nvSpPr>
        <p:spPr>
          <a:xfrm>
            <a:off x="457200" y="990600"/>
            <a:ext cx="8153400" cy="5483352"/>
          </a:xfrm>
        </p:spPr>
        <p:txBody>
          <a:bodyPr/>
          <a:lstStyle/>
          <a:p>
            <a:pPr marL="0" indent="0">
              <a:buNone/>
            </a:pPr>
            <a:r>
              <a:rPr lang="es-ES_tradnl" sz="2000" dirty="0" smtClean="0"/>
              <a:t>Alcanzaremos </a:t>
            </a:r>
            <a:r>
              <a:rPr lang="es-ES_tradnl" sz="2000" dirty="0"/>
              <a:t>el </a:t>
            </a:r>
            <a:r>
              <a:rPr lang="es-ES_tradnl" sz="2000" u="sng" dirty="0"/>
              <a:t>objetivo</a:t>
            </a:r>
            <a:r>
              <a:rPr lang="es-ES_tradnl" sz="2000" dirty="0"/>
              <a:t> cuando podamos rodear a los hijos del </a:t>
            </a:r>
            <a:r>
              <a:rPr lang="es-ES_tradnl" sz="2000" u="sng" dirty="0"/>
              <a:t>ambiente</a:t>
            </a:r>
            <a:r>
              <a:rPr lang="es-ES_tradnl" sz="2000" dirty="0"/>
              <a:t> correcto. </a:t>
            </a:r>
            <a:endParaRPr lang="es-ES_tradnl" sz="2000" dirty="0" smtClean="0"/>
          </a:p>
          <a:p>
            <a:pPr marL="0" indent="0" algn="ctr">
              <a:buNone/>
            </a:pPr>
            <a:r>
              <a:rPr lang="pt-BR" sz="2000" b="1" i="1" dirty="0" smtClean="0"/>
              <a:t>“</a:t>
            </a:r>
            <a:r>
              <a:rPr lang="pt-BR" sz="2000" b="1" i="1" dirty="0"/>
              <a:t>Las repetirás a tus hijos” (Deut. 6:6</a:t>
            </a:r>
            <a:r>
              <a:rPr lang="pt-BR" sz="2000" b="1" i="1" dirty="0" smtClean="0"/>
              <a:t>).</a:t>
            </a:r>
          </a:p>
          <a:p>
            <a:pPr marL="0" indent="0">
              <a:buNone/>
            </a:pPr>
            <a:endParaRPr lang="es-ES_tradnl" sz="2000" dirty="0" smtClean="0"/>
          </a:p>
          <a:p>
            <a:pPr marL="0" indent="0">
              <a:buNone/>
            </a:pPr>
            <a:r>
              <a:rPr lang="es-ES_tradnl" sz="2000" dirty="0" smtClean="0"/>
              <a:t>Un </a:t>
            </a:r>
            <a:r>
              <a:rPr lang="es-ES_tradnl" sz="2000" dirty="0"/>
              <a:t>estilo de vida que graba la palabra de Dios en los niños. Los padres están tan ocupados que fallan en proveer un ambiente que les enseña a los niños acerca de la palabra de Dios. Cada día es un loco apresurarse en el trabajo, la escuela, la práctica deportiva, lecciones de piano, etc.</a:t>
            </a:r>
            <a:endParaRPr lang="en-US" sz="2000" dirty="0"/>
          </a:p>
          <a:p>
            <a:pPr marL="0" indent="0">
              <a:buNone/>
            </a:pPr>
            <a:r>
              <a:rPr lang="es-ES_tradnl" sz="2000" dirty="0"/>
              <a:t> </a:t>
            </a:r>
            <a:endParaRPr lang="en-US" sz="2000" dirty="0"/>
          </a:p>
          <a:p>
            <a:pPr marL="0" indent="0">
              <a:buNone/>
            </a:pPr>
            <a:endParaRPr lang="en-US" sz="2000" b="1" i="1" dirty="0"/>
          </a:p>
          <a:p>
            <a:pPr marL="0" indent="0">
              <a:buNone/>
            </a:pPr>
            <a:endParaRPr lang="es-PE"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429000" y="4114800"/>
            <a:ext cx="2419350" cy="2475802"/>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4800" y="5867400"/>
            <a:ext cx="389277" cy="704299"/>
          </a:xfrm>
          <a:prstGeom prst="rect">
            <a:avLst/>
          </a:prstGeom>
        </p:spPr>
      </p:pic>
    </p:spTree>
    <p:extLst>
      <p:ext uri="{BB962C8B-B14F-4D97-AF65-F5344CB8AC3E}">
        <p14:creationId xmlns:p14="http://schemas.microsoft.com/office/powerpoint/2010/main" xmlns="" val="183681224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8077200" cy="6169152"/>
          </a:xfrm>
        </p:spPr>
        <p:txBody>
          <a:bodyPr/>
          <a:lstStyle/>
          <a:p>
            <a:pPr marL="0" indent="0">
              <a:buNone/>
            </a:pPr>
            <a:r>
              <a:rPr lang="es-ES_tradnl" dirty="0"/>
              <a:t>Un buen ambiente es un hogar saturado con la palabra de Dios.</a:t>
            </a:r>
            <a:endParaRPr lang="en-US" dirty="0"/>
          </a:p>
          <a:p>
            <a:pPr marL="0" indent="0">
              <a:buNone/>
            </a:pPr>
            <a:r>
              <a:rPr lang="es-ES_tradnl" b="1" i="1" dirty="0"/>
              <a:t>¿Qué tipo de ambiente familiar podría conducir a  esta enseñanza como prioridad?</a:t>
            </a:r>
            <a:endParaRPr lang="en-US" b="1" i="1" dirty="0"/>
          </a:p>
          <a:p>
            <a:pPr lvl="1"/>
            <a:endParaRPr lang="es-ES_tradnl" dirty="0" smtClean="0"/>
          </a:p>
          <a:p>
            <a:pPr lvl="1"/>
            <a:r>
              <a:rPr lang="es-ES_tradnl" sz="2400" dirty="0" smtClean="0"/>
              <a:t>padres </a:t>
            </a:r>
            <a:r>
              <a:rPr lang="es-ES_tradnl" sz="2400" dirty="0"/>
              <a:t>con un buen enfoque</a:t>
            </a:r>
            <a:endParaRPr lang="en-US" sz="2400" dirty="0"/>
          </a:p>
          <a:p>
            <a:pPr lvl="1"/>
            <a:r>
              <a:rPr lang="es-ES_tradnl" sz="2400" dirty="0"/>
              <a:t>objetivos espirituales</a:t>
            </a:r>
            <a:endParaRPr lang="en-US" sz="2400" dirty="0"/>
          </a:p>
          <a:p>
            <a:pPr lvl="1"/>
            <a:r>
              <a:rPr lang="es-ES_tradnl" sz="2400" dirty="0"/>
              <a:t>programas estructurados</a:t>
            </a:r>
            <a:endParaRPr lang="en-US" sz="2400" dirty="0"/>
          </a:p>
          <a:p>
            <a:pPr lvl="1"/>
            <a:r>
              <a:rPr lang="es-ES_tradnl" sz="2400" dirty="0"/>
              <a:t>prioridades de tiempo</a:t>
            </a:r>
            <a:endParaRPr lang="en-US" sz="2400" dirty="0"/>
          </a:p>
          <a:p>
            <a:pPr marL="365760" lvl="1" indent="0">
              <a:buNone/>
            </a:pPr>
            <a:r>
              <a:rPr lang="es-ES_tradnl" sz="2400" dirty="0"/>
              <a:t> </a:t>
            </a:r>
            <a:endParaRPr lang="en-US" sz="2400" dirty="0"/>
          </a:p>
          <a:p>
            <a:pPr marL="0" indent="0">
              <a:buNone/>
            </a:pPr>
            <a:endParaRPr lang="es-PE"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04800" y="5867400"/>
            <a:ext cx="389277" cy="704299"/>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105400" y="2819400"/>
            <a:ext cx="3419231" cy="2667000"/>
          </a:xfrm>
          <a:prstGeom prst="rect">
            <a:avLst/>
          </a:prstGeom>
        </p:spPr>
      </p:pic>
    </p:spTree>
    <p:extLst>
      <p:ext uri="{BB962C8B-B14F-4D97-AF65-F5344CB8AC3E}">
        <p14:creationId xmlns:p14="http://schemas.microsoft.com/office/powerpoint/2010/main" xmlns="" val="4683710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200" y="304800"/>
            <a:ext cx="7467600" cy="6169152"/>
          </a:xfrm>
        </p:spPr>
        <p:txBody>
          <a:bodyPr/>
          <a:lstStyle/>
          <a:p>
            <a:pPr marL="0" indent="0">
              <a:buNone/>
            </a:pPr>
            <a:r>
              <a:rPr lang="es-ES_tradnl" dirty="0"/>
              <a:t> </a:t>
            </a:r>
            <a:r>
              <a:rPr lang="es-ES_tradnl" sz="2200" dirty="0" smtClean="0"/>
              <a:t>Cuando </a:t>
            </a:r>
            <a:r>
              <a:rPr lang="es-ES_tradnl" sz="2200" dirty="0"/>
              <a:t>los padres les enseñan a sus hijos la palabra de Dios, obtienen muchos beneficios:</a:t>
            </a:r>
            <a:endParaRPr lang="en-US" sz="2200" dirty="0"/>
          </a:p>
          <a:p>
            <a:pPr marL="822960" lvl="1" indent="-457200">
              <a:buFont typeface="+mj-lt"/>
              <a:buAutoNum type="arabicPeriod"/>
            </a:pPr>
            <a:endParaRPr lang="es-ES_tradnl" dirty="0" smtClean="0"/>
          </a:p>
          <a:p>
            <a:pPr marL="822960" lvl="1" indent="-457200">
              <a:buFont typeface="+mj-lt"/>
              <a:buAutoNum type="arabicPeriod"/>
            </a:pPr>
            <a:r>
              <a:rPr lang="es-ES_tradnl" dirty="0" smtClean="0"/>
              <a:t>Se </a:t>
            </a:r>
            <a:r>
              <a:rPr lang="es-ES_tradnl" dirty="0"/>
              <a:t>disminuye grandemente la posibilidad de que los niños se envuelvan en conductas pecaminosas y destructivas en el futuro. Dice el salmista “</a:t>
            </a:r>
            <a:r>
              <a:rPr lang="es-ES_tradnl" b="1" i="1" dirty="0"/>
              <a:t>En mi corazón he guardado tus dichos, para no pecar contra ti”</a:t>
            </a:r>
            <a:r>
              <a:rPr lang="es-ES_tradnl" dirty="0"/>
              <a:t> (Sal. 119:11). Cuando la palabra de Dios está en el corazón del niño, lo guarda del pecado.</a:t>
            </a:r>
            <a:endParaRPr lang="en-US" dirty="0"/>
          </a:p>
          <a:p>
            <a:pPr marL="822960" lvl="1" indent="-457200">
              <a:buFont typeface="+mj-lt"/>
              <a:buAutoNum type="arabicPeriod"/>
            </a:pPr>
            <a:endParaRPr lang="es-ES_tradnl" dirty="0" smtClean="0"/>
          </a:p>
          <a:p>
            <a:pPr marL="822960" lvl="1" indent="-457200">
              <a:buFont typeface="+mj-lt"/>
              <a:buAutoNum type="arabicPeriod"/>
            </a:pPr>
            <a:r>
              <a:rPr lang="es-ES_tradnl" dirty="0" smtClean="0"/>
              <a:t>Aumenta </a:t>
            </a:r>
            <a:r>
              <a:rPr lang="es-ES_tradnl" dirty="0"/>
              <a:t>grandemente la posibilidad de la salvación y el destino eterno en el cielo de los nietos.</a:t>
            </a:r>
            <a:endParaRPr lang="en-US" dirty="0"/>
          </a:p>
          <a:p>
            <a:pPr marL="822960" lvl="1" indent="-457200">
              <a:buFont typeface="+mj-lt"/>
              <a:buAutoNum type="arabicPeriod"/>
            </a:pPr>
            <a:endParaRPr lang="es-PE"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181600" y="4530436"/>
            <a:ext cx="2674620" cy="19812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304800" y="5867400"/>
            <a:ext cx="389277" cy="704299"/>
          </a:xfrm>
          <a:prstGeom prst="rect">
            <a:avLst/>
          </a:prstGeom>
        </p:spPr>
      </p:pic>
    </p:spTree>
    <p:extLst>
      <p:ext uri="{BB962C8B-B14F-4D97-AF65-F5344CB8AC3E}">
        <p14:creationId xmlns:p14="http://schemas.microsoft.com/office/powerpoint/2010/main" xmlns="" val="749228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lstStyle/>
          <a:p>
            <a:r>
              <a:rPr lang="es-PE" dirty="0" smtClean="0"/>
              <a:t>Mirado en Detalle </a:t>
            </a:r>
            <a:endParaRPr lang="es-PE" dirty="0"/>
          </a:p>
        </p:txBody>
      </p:sp>
      <p:sp>
        <p:nvSpPr>
          <p:cNvPr id="3" name="Content Placeholder 2"/>
          <p:cNvSpPr>
            <a:spLocks noGrp="1"/>
          </p:cNvSpPr>
          <p:nvPr>
            <p:ph sz="quarter" idx="1"/>
          </p:nvPr>
        </p:nvSpPr>
        <p:spPr>
          <a:xfrm>
            <a:off x="457200" y="914400"/>
            <a:ext cx="8077200" cy="5559552"/>
          </a:xfrm>
        </p:spPr>
        <p:txBody>
          <a:bodyPr>
            <a:normAutofit/>
          </a:bodyPr>
          <a:lstStyle/>
          <a:p>
            <a:pPr marL="0" indent="0">
              <a:buNone/>
            </a:pPr>
            <a:endParaRPr lang="es-ES_tradnl" sz="2200" dirty="0" smtClean="0"/>
          </a:p>
          <a:p>
            <a:pPr marL="0" indent="0">
              <a:buNone/>
            </a:pPr>
            <a:r>
              <a:rPr lang="es-ES_tradnl" sz="2200" dirty="0" smtClean="0"/>
              <a:t>¿Cuándo y cómo puede encontrar tiempo para instruir a los hijos en las cosas de Dios? </a:t>
            </a:r>
          </a:p>
          <a:p>
            <a:pPr marL="0" indent="0" algn="ctr">
              <a:buNone/>
            </a:pPr>
            <a:r>
              <a:rPr lang="es-ES_tradnl" sz="2200" b="1" i="1" dirty="0" err="1" smtClean="0"/>
              <a:t>Deut</a:t>
            </a:r>
            <a:r>
              <a:rPr lang="es-ES_tradnl" sz="2200" b="1" i="1" dirty="0"/>
              <a:t>. 6:7 dice que debemos instruir y enseñar “cuando </a:t>
            </a:r>
            <a:r>
              <a:rPr lang="es-ES_tradnl" sz="2200" b="1" i="1" dirty="0" smtClean="0"/>
              <a:t>estés </a:t>
            </a:r>
            <a:r>
              <a:rPr lang="es-ES_tradnl" sz="2200" b="1" i="1" dirty="0"/>
              <a:t>en casa…”</a:t>
            </a:r>
            <a:endParaRPr lang="en-US" sz="2200" b="1" i="1" dirty="0"/>
          </a:p>
          <a:p>
            <a:pPr marL="0" indent="0">
              <a:buNone/>
            </a:pPr>
            <a:endParaRPr lang="es-ES_tradnl" b="1" u="sng" dirty="0" smtClean="0"/>
          </a:p>
          <a:p>
            <a:pPr marL="0" indent="0">
              <a:buNone/>
            </a:pPr>
            <a:r>
              <a:rPr lang="es-ES_tradnl" b="1" u="sng" dirty="0" smtClean="0"/>
              <a:t>1ª  </a:t>
            </a:r>
            <a:r>
              <a:rPr lang="es-ES_tradnl" b="1" u="sng" dirty="0"/>
              <a:t>frase: </a:t>
            </a:r>
            <a:endParaRPr lang="en-US" b="1" dirty="0"/>
          </a:p>
          <a:p>
            <a:r>
              <a:rPr lang="es-ES_tradnl" dirty="0"/>
              <a:t>Suena planificada</a:t>
            </a:r>
            <a:endParaRPr lang="en-US" dirty="0"/>
          </a:p>
          <a:p>
            <a:r>
              <a:rPr lang="es-ES_tradnl" dirty="0"/>
              <a:t>Suena estructurada</a:t>
            </a:r>
            <a:endParaRPr lang="en-US" dirty="0"/>
          </a:p>
          <a:p>
            <a:r>
              <a:rPr lang="es-ES_tradnl" dirty="0"/>
              <a:t>Suena como si estuviera transmitiendo </a:t>
            </a:r>
            <a:r>
              <a:rPr lang="es-ES_tradnl" dirty="0" smtClean="0"/>
              <a:t>contenido</a:t>
            </a:r>
          </a:p>
          <a:p>
            <a:pPr marL="0" indent="0">
              <a:buNone/>
            </a:pPr>
            <a:endParaRPr lang="en-US" sz="2000" dirty="0"/>
          </a:p>
          <a:p>
            <a:pPr marL="0" indent="0">
              <a:buNone/>
            </a:pPr>
            <a:endParaRPr lang="es-PE" sz="20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04800" y="5867400"/>
            <a:ext cx="389277" cy="704299"/>
          </a:xfrm>
          <a:prstGeom prst="rect">
            <a:avLst/>
          </a:prstGeom>
        </p:spPr>
      </p:pic>
    </p:spTree>
    <p:extLst>
      <p:ext uri="{BB962C8B-B14F-4D97-AF65-F5344CB8AC3E}">
        <p14:creationId xmlns:p14="http://schemas.microsoft.com/office/powerpoint/2010/main" xmlns="" val="12772044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472</TotalTime>
  <Words>950</Words>
  <Application>Microsoft Office PowerPoint</Application>
  <PresentationFormat>On-screen Show (4:3)</PresentationFormat>
  <Paragraphs>134</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Oriel</vt:lpstr>
      <vt:lpstr>Niños solidos cual rocas</vt:lpstr>
      <vt:lpstr>Suponga usted que…</vt:lpstr>
      <vt:lpstr>Suponga ahora que…</vt:lpstr>
      <vt:lpstr>El Objetico de la vida Familiar…</vt:lpstr>
      <vt:lpstr>El Objetivo: Inclinación del Corazón </vt:lpstr>
      <vt:lpstr>Ambiente de Vida Familiar</vt:lpstr>
      <vt:lpstr>Slide 7</vt:lpstr>
      <vt:lpstr>Slide 8</vt:lpstr>
      <vt:lpstr>Mirado en Detalle </vt:lpstr>
      <vt:lpstr>Slide 10</vt:lpstr>
      <vt:lpstr>Slide 11</vt:lpstr>
      <vt:lpstr>Slide 12</vt:lpstr>
      <vt:lpstr>Slide 13</vt:lpstr>
      <vt:lpstr>Slide 14</vt:lpstr>
      <vt:lpstr>Slide 15</vt:lpstr>
      <vt:lpstr>Slide 16</vt:lpstr>
      <vt:lpstr>Slide 17</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Stephanie</dc:creator>
  <cp:lastModifiedBy>Veronica Carballo</cp:lastModifiedBy>
  <cp:revision>19</cp:revision>
  <dcterms:created xsi:type="dcterms:W3CDTF">2012-05-30T19:52:34Z</dcterms:created>
  <dcterms:modified xsi:type="dcterms:W3CDTF">2012-08-23T18:22:42Z</dcterms:modified>
</cp:coreProperties>
</file>